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8088" userDrawn="1">
          <p15:clr>
            <a:srgbClr val="A4A3A4"/>
          </p15:clr>
        </p15:guide>
        <p15:guide id="3" pos="2304" userDrawn="1">
          <p15:clr>
            <a:srgbClr val="A4A3A4"/>
          </p15:clr>
        </p15:guide>
        <p15:guide id="4" pos="5160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5760" userDrawn="1">
          <p15:clr>
            <a:srgbClr val="A4A3A4"/>
          </p15:clr>
        </p15:guide>
        <p15:guide id="7" orient="horz" pos="7200" userDrawn="1">
          <p15:clr>
            <a:srgbClr val="A4A3A4"/>
          </p15:clr>
        </p15:guide>
        <p15:guide id="8" orient="horz" pos="8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1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96370" autoAdjust="0"/>
  </p:normalViewPr>
  <p:slideViewPr>
    <p:cSldViewPr snapToGrid="0">
      <p:cViewPr>
        <p:scale>
          <a:sx n="50" d="100"/>
          <a:sy n="50" d="100"/>
        </p:scale>
        <p:origin x="62" y="-403"/>
      </p:cViewPr>
      <p:guideLst>
        <p:guide orient="horz" pos="4344"/>
        <p:guide pos="8088"/>
        <p:guide pos="2304"/>
        <p:guide pos="5160"/>
        <p:guide orient="horz" pos="2904"/>
        <p:guide orient="horz" pos="5760"/>
        <p:guide orient="horz" pos="7200"/>
        <p:guide orient="horz" pos="8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iraa-svn\sensitivityAnalysis\elasticParametersAndSize_v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Nodes displacement variation depending on tissues Poisson's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02417973858246"/>
          <c:y val="0.29675438800238468"/>
          <c:w val="0.83535224864883173"/>
          <c:h val="0.48521899364349369"/>
        </c:manualLayout>
      </c:layout>
      <c:lineChart>
        <c:grouping val="standard"/>
        <c:varyColors val="0"/>
        <c:ser>
          <c:idx val="0"/>
          <c:order val="0"/>
          <c:tx>
            <c:strRef>
              <c:f>'P ratio'!$B$3</c:f>
              <c:strCache>
                <c:ptCount val="1"/>
                <c:pt idx="0">
                  <c:v>Max displacement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'P ratio'!$A$4:$A$13</c:f>
              <c:numCache>
                <c:formatCode>General</c:formatCode>
                <c:ptCount val="10"/>
                <c:pt idx="0">
                  <c:v>0.45</c:v>
                </c:pt>
                <c:pt idx="1">
                  <c:v>0.45500000000000002</c:v>
                </c:pt>
                <c:pt idx="2">
                  <c:v>0.46</c:v>
                </c:pt>
                <c:pt idx="3">
                  <c:v>0.46500000000000002</c:v>
                </c:pt>
                <c:pt idx="4">
                  <c:v>0.47000000000000003</c:v>
                </c:pt>
                <c:pt idx="5">
                  <c:v>0.47500000000000003</c:v>
                </c:pt>
                <c:pt idx="6">
                  <c:v>0.48000000000000004</c:v>
                </c:pt>
                <c:pt idx="7">
                  <c:v>0.48500000000000004</c:v>
                </c:pt>
                <c:pt idx="8">
                  <c:v>0.49000000000000005</c:v>
                </c:pt>
                <c:pt idx="9">
                  <c:v>0.49500000000000005</c:v>
                </c:pt>
              </c:numCache>
            </c:numRef>
          </c:cat>
          <c:val>
            <c:numRef>
              <c:f>'P ratio'!$B$4:$B$13</c:f>
              <c:numCache>
                <c:formatCode>General</c:formatCode>
                <c:ptCount val="10"/>
                <c:pt idx="0">
                  <c:v>22.35</c:v>
                </c:pt>
                <c:pt idx="1">
                  <c:v>22.16</c:v>
                </c:pt>
                <c:pt idx="2">
                  <c:v>22.06</c:v>
                </c:pt>
                <c:pt idx="3">
                  <c:v>21.78</c:v>
                </c:pt>
                <c:pt idx="4">
                  <c:v>21.5</c:v>
                </c:pt>
                <c:pt idx="5">
                  <c:v>21.26</c:v>
                </c:pt>
                <c:pt idx="6">
                  <c:v>21.07</c:v>
                </c:pt>
                <c:pt idx="7">
                  <c:v>20.76</c:v>
                </c:pt>
                <c:pt idx="8">
                  <c:v>20.48</c:v>
                </c:pt>
                <c:pt idx="9">
                  <c:v>20.16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04-4E11-8F89-B4B931B7FA91}"/>
            </c:ext>
          </c:extLst>
        </c:ser>
        <c:ser>
          <c:idx val="1"/>
          <c:order val="1"/>
          <c:tx>
            <c:strRef>
              <c:f>'P ratio'!$C$3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bg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'P ratio'!$D$4:$D$13</c:f>
                <c:numCache>
                  <c:formatCode>General</c:formatCode>
                  <c:ptCount val="10"/>
                  <c:pt idx="0">
                    <c:v>4.75</c:v>
                  </c:pt>
                  <c:pt idx="1">
                    <c:v>4.7300000000000004</c:v>
                  </c:pt>
                  <c:pt idx="2">
                    <c:v>4.75</c:v>
                  </c:pt>
                  <c:pt idx="3">
                    <c:v>4.6900000000000004</c:v>
                  </c:pt>
                  <c:pt idx="4">
                    <c:v>4.6399999999999997</c:v>
                  </c:pt>
                  <c:pt idx="5">
                    <c:v>4.5999999999999996</c:v>
                  </c:pt>
                  <c:pt idx="6">
                    <c:v>4.58</c:v>
                  </c:pt>
                  <c:pt idx="7">
                    <c:v>4.51</c:v>
                  </c:pt>
                  <c:pt idx="8">
                    <c:v>4.46</c:v>
                  </c:pt>
                  <c:pt idx="9">
                    <c:v>4.3899999999999997</c:v>
                  </c:pt>
                </c:numCache>
              </c:numRef>
            </c:plus>
            <c:minus>
              <c:numRef>
                <c:f>'P ratio'!$D$4:$D$13</c:f>
                <c:numCache>
                  <c:formatCode>General</c:formatCode>
                  <c:ptCount val="10"/>
                  <c:pt idx="0">
                    <c:v>4.75</c:v>
                  </c:pt>
                  <c:pt idx="1">
                    <c:v>4.7300000000000004</c:v>
                  </c:pt>
                  <c:pt idx="2">
                    <c:v>4.75</c:v>
                  </c:pt>
                  <c:pt idx="3">
                    <c:v>4.6900000000000004</c:v>
                  </c:pt>
                  <c:pt idx="4">
                    <c:v>4.6399999999999997</c:v>
                  </c:pt>
                  <c:pt idx="5">
                    <c:v>4.5999999999999996</c:v>
                  </c:pt>
                  <c:pt idx="6">
                    <c:v>4.58</c:v>
                  </c:pt>
                  <c:pt idx="7">
                    <c:v>4.51</c:v>
                  </c:pt>
                  <c:pt idx="8">
                    <c:v>4.46</c:v>
                  </c:pt>
                  <c:pt idx="9">
                    <c:v>4.3899999999999997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'P ratio'!$A$4:$A$13</c:f>
              <c:numCache>
                <c:formatCode>General</c:formatCode>
                <c:ptCount val="10"/>
                <c:pt idx="0">
                  <c:v>0.45</c:v>
                </c:pt>
                <c:pt idx="1">
                  <c:v>0.45500000000000002</c:v>
                </c:pt>
                <c:pt idx="2">
                  <c:v>0.46</c:v>
                </c:pt>
                <c:pt idx="3">
                  <c:v>0.46500000000000002</c:v>
                </c:pt>
                <c:pt idx="4">
                  <c:v>0.47000000000000003</c:v>
                </c:pt>
                <c:pt idx="5">
                  <c:v>0.47500000000000003</c:v>
                </c:pt>
                <c:pt idx="6">
                  <c:v>0.48000000000000004</c:v>
                </c:pt>
                <c:pt idx="7">
                  <c:v>0.48500000000000004</c:v>
                </c:pt>
                <c:pt idx="8">
                  <c:v>0.49000000000000005</c:v>
                </c:pt>
                <c:pt idx="9">
                  <c:v>0.49500000000000005</c:v>
                </c:pt>
              </c:numCache>
            </c:numRef>
          </c:cat>
          <c:val>
            <c:numRef>
              <c:f>'P ratio'!$C$4:$C$13</c:f>
              <c:numCache>
                <c:formatCode>General</c:formatCode>
                <c:ptCount val="10"/>
                <c:pt idx="0">
                  <c:v>12.35</c:v>
                </c:pt>
                <c:pt idx="1">
                  <c:v>12.23</c:v>
                </c:pt>
                <c:pt idx="2">
                  <c:v>12.11</c:v>
                </c:pt>
                <c:pt idx="3">
                  <c:v>11.99</c:v>
                </c:pt>
                <c:pt idx="4">
                  <c:v>11.85</c:v>
                </c:pt>
                <c:pt idx="5">
                  <c:v>11.7</c:v>
                </c:pt>
                <c:pt idx="6">
                  <c:v>11.53</c:v>
                </c:pt>
                <c:pt idx="7">
                  <c:v>11.36</c:v>
                </c:pt>
                <c:pt idx="8">
                  <c:v>11.16</c:v>
                </c:pt>
                <c:pt idx="9">
                  <c:v>10.94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04-4E11-8F89-B4B931B7F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5365008"/>
        <c:axId val="645362712"/>
      </c:lineChart>
      <c:catAx>
        <c:axId val="645365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Poison's 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362712"/>
        <c:crosses val="autoZero"/>
        <c:auto val="1"/>
        <c:lblAlgn val="ctr"/>
        <c:lblOffset val="100"/>
        <c:noMultiLvlLbl val="0"/>
      </c:catAx>
      <c:valAx>
        <c:axId val="645362712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5365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0152619835675833"/>
          <c:y val="0.15636734567471103"/>
          <c:w val="0.6648737260509161"/>
          <c:h val="0.19689363251558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>
          <a:solidFill>
            <a:sysClr val="windowText" lastClr="000000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ysClr val="windowText" lastClr="000000"/>
                </a:solidFill>
              </a:rPr>
              <a:t>Change rate of node displacements</a:t>
            </a:r>
            <a:r>
              <a:rPr lang="en-US" b="1" baseline="0" dirty="0">
                <a:solidFill>
                  <a:sysClr val="windowText" lastClr="000000"/>
                </a:solidFill>
              </a:rPr>
              <a:t> with change of  tissues Poisson’s ratio</a:t>
            </a:r>
            <a:endParaRPr lang="en-US" b="1" dirty="0">
              <a:solidFill>
                <a:sysClr val="windowText" lastClr="0000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90873700734595"/>
          <c:y val="0.26905022672859785"/>
          <c:w val="0.84094523404446009"/>
          <c:h val="0.511069368354498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 ratio'!$G$3</c:f>
              <c:strCache>
                <c:ptCount val="1"/>
                <c:pt idx="0">
                  <c:v>Change rate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'P ratio'!$A$4:$A$13</c:f>
              <c:numCache>
                <c:formatCode>General</c:formatCode>
                <c:ptCount val="10"/>
                <c:pt idx="0">
                  <c:v>0.45</c:v>
                </c:pt>
                <c:pt idx="1">
                  <c:v>0.45500000000000002</c:v>
                </c:pt>
                <c:pt idx="2">
                  <c:v>0.46</c:v>
                </c:pt>
                <c:pt idx="3">
                  <c:v>0.46500000000000002</c:v>
                </c:pt>
                <c:pt idx="4">
                  <c:v>0.47000000000000003</c:v>
                </c:pt>
                <c:pt idx="5">
                  <c:v>0.47500000000000003</c:v>
                </c:pt>
                <c:pt idx="6">
                  <c:v>0.48000000000000004</c:v>
                </c:pt>
                <c:pt idx="7">
                  <c:v>0.48500000000000004</c:v>
                </c:pt>
                <c:pt idx="8">
                  <c:v>0.49000000000000005</c:v>
                </c:pt>
                <c:pt idx="9">
                  <c:v>0.49500000000000005</c:v>
                </c:pt>
              </c:numCache>
            </c:numRef>
          </c:cat>
          <c:val>
            <c:numRef>
              <c:f>'P ratio'!$G$4:$G$13</c:f>
              <c:numCache>
                <c:formatCode>General</c:formatCode>
                <c:ptCount val="10"/>
                <c:pt idx="0">
                  <c:v>0.8501118568232755</c:v>
                </c:pt>
                <c:pt idx="1">
                  <c:v>0.44742729306489082</c:v>
                </c:pt>
                <c:pt idx="2">
                  <c:v>1.2527964205816318</c:v>
                </c:pt>
                <c:pt idx="3">
                  <c:v>1.2527964205816602</c:v>
                </c:pt>
                <c:pt idx="4">
                  <c:v>1.0738255033556925</c:v>
                </c:pt>
                <c:pt idx="5">
                  <c:v>0.8501118568232755</c:v>
                </c:pt>
                <c:pt idx="6">
                  <c:v>1.3870246085011075</c:v>
                </c:pt>
                <c:pt idx="7">
                  <c:v>1.2527964205816744</c:v>
                </c:pt>
                <c:pt idx="8">
                  <c:v>1.4317673378075995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9E-47CE-B92F-B9286001340F}"/>
            </c:ext>
          </c:extLst>
        </c:ser>
        <c:ser>
          <c:idx val="1"/>
          <c:order val="1"/>
          <c:tx>
            <c:strRef>
              <c:f>'P ratio'!$I$3</c:f>
              <c:strCache>
                <c:ptCount val="1"/>
                <c:pt idx="0">
                  <c:v>Cumulative change rate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'P ratio'!$A$4:$A$13</c:f>
              <c:numCache>
                <c:formatCode>General</c:formatCode>
                <c:ptCount val="10"/>
                <c:pt idx="0">
                  <c:v>0.45</c:v>
                </c:pt>
                <c:pt idx="1">
                  <c:v>0.45500000000000002</c:v>
                </c:pt>
                <c:pt idx="2">
                  <c:v>0.46</c:v>
                </c:pt>
                <c:pt idx="3">
                  <c:v>0.46500000000000002</c:v>
                </c:pt>
                <c:pt idx="4">
                  <c:v>0.47000000000000003</c:v>
                </c:pt>
                <c:pt idx="5">
                  <c:v>0.47500000000000003</c:v>
                </c:pt>
                <c:pt idx="6">
                  <c:v>0.48000000000000004</c:v>
                </c:pt>
                <c:pt idx="7">
                  <c:v>0.48500000000000004</c:v>
                </c:pt>
                <c:pt idx="8">
                  <c:v>0.49000000000000005</c:v>
                </c:pt>
                <c:pt idx="9">
                  <c:v>0.49500000000000005</c:v>
                </c:pt>
              </c:numCache>
            </c:numRef>
          </c:cat>
          <c:val>
            <c:numRef>
              <c:f>'P ratio'!$I$4:$I$13</c:f>
              <c:numCache>
                <c:formatCode>General</c:formatCode>
                <c:ptCount val="10"/>
                <c:pt idx="0">
                  <c:v>9.7986577181208077</c:v>
                </c:pt>
                <c:pt idx="1">
                  <c:v>8.9485458612975322</c:v>
                </c:pt>
                <c:pt idx="2">
                  <c:v>8.5011185682326413</c:v>
                </c:pt>
                <c:pt idx="3">
                  <c:v>7.2483221476510096</c:v>
                </c:pt>
                <c:pt idx="4">
                  <c:v>5.9955257270693494</c:v>
                </c:pt>
                <c:pt idx="5">
                  <c:v>4.9217002237136569</c:v>
                </c:pt>
                <c:pt idx="6">
                  <c:v>4.0715883668903814</c:v>
                </c:pt>
                <c:pt idx="7">
                  <c:v>2.6845637583892739</c:v>
                </c:pt>
                <c:pt idx="8">
                  <c:v>1.4317673378075995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29E-47CE-B92F-B928600134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3503272"/>
        <c:axId val="561572872"/>
      </c:barChart>
      <c:catAx>
        <c:axId val="5635032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>
                    <a:solidFill>
                      <a:sysClr val="windowText" lastClr="000000"/>
                    </a:solidFill>
                  </a:rPr>
                  <a:t>Poisson</a:t>
                </a:r>
                <a:r>
                  <a:rPr lang="en-US" sz="1050" b="1" baseline="0">
                    <a:solidFill>
                      <a:sysClr val="windowText" lastClr="000000"/>
                    </a:solidFill>
                  </a:rPr>
                  <a:t>'s ratio</a:t>
                </a:r>
                <a:endParaRPr lang="en-US" sz="1050" b="1">
                  <a:solidFill>
                    <a:sysClr val="windowText" lastClr="000000"/>
                  </a:solidFill>
                </a:endParaRPr>
              </a:p>
            </c:rich>
          </c:tx>
          <c:layout>
            <c:manualLayout>
              <c:xMode val="edge"/>
              <c:yMode val="edge"/>
              <c:x val="0.43822090988626422"/>
              <c:y val="0.88400694855339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1572872"/>
        <c:crosses val="autoZero"/>
        <c:auto val="1"/>
        <c:lblAlgn val="ctr"/>
        <c:lblOffset val="100"/>
        <c:noMultiLvlLbl val="0"/>
      </c:catAx>
      <c:valAx>
        <c:axId val="561572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 b="1">
                    <a:solidFill>
                      <a:sysClr val="windowText" lastClr="000000"/>
                    </a:solidFill>
                  </a:rPr>
                  <a:t>Change</a:t>
                </a:r>
                <a:r>
                  <a:rPr lang="en-US" sz="1050" b="1" baseline="0">
                    <a:solidFill>
                      <a:sysClr val="windowText" lastClr="000000"/>
                    </a:solidFill>
                  </a:rPr>
                  <a:t> rate %</a:t>
                </a:r>
                <a:endParaRPr lang="en-US" sz="1050" b="1">
                  <a:solidFill>
                    <a:sysClr val="windowText" lastClr="000000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503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613276465441835"/>
          <c:y val="0.31659384339963287"/>
          <c:w val="0.32884558180227469"/>
          <c:h val="0.1776258097795579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Nodes displacements depending on</a:t>
            </a:r>
          </a:p>
          <a:p>
            <a:pPr>
              <a:defRPr b="1"/>
            </a:pPr>
            <a:r>
              <a:rPr lang="en-US" b="1" dirty="0"/>
              <a:t> breast Young’s modulus</a:t>
            </a:r>
          </a:p>
        </c:rich>
      </c:tx>
      <c:layout>
        <c:manualLayout>
          <c:xMode val="edge"/>
          <c:yMode val="edge"/>
          <c:x val="0.23616158274333354"/>
          <c:y val="4.826453917678023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457967861156978"/>
          <c:y val="0.21195357689293579"/>
          <c:w val="0.81559413502752753"/>
          <c:h val="0.55179981354212215"/>
        </c:manualLayout>
      </c:layout>
      <c:lineChart>
        <c:grouping val="standard"/>
        <c:varyColors val="0"/>
        <c:ser>
          <c:idx val="0"/>
          <c:order val="0"/>
          <c:tx>
            <c:strRef>
              <c:f>breast!$C$2</c:f>
              <c:strCache>
                <c:ptCount val="1"/>
                <c:pt idx="0">
                  <c:v>Max displacement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breast!$B$3:$B$13</c:f>
              <c:numCache>
                <c:formatCode>General</c:formatCode>
                <c:ptCount val="11"/>
                <c:pt idx="0">
                  <c:v>0.3</c:v>
                </c:pt>
                <c:pt idx="1">
                  <c:v>2.2999999999999998</c:v>
                </c:pt>
                <c:pt idx="2">
                  <c:v>4.3</c:v>
                </c:pt>
                <c:pt idx="3">
                  <c:v>6.3</c:v>
                </c:pt>
                <c:pt idx="4">
                  <c:v>8.3000000000000007</c:v>
                </c:pt>
                <c:pt idx="5">
                  <c:v>10.3</c:v>
                </c:pt>
                <c:pt idx="6">
                  <c:v>12.3</c:v>
                </c:pt>
                <c:pt idx="7">
                  <c:v>14.3</c:v>
                </c:pt>
                <c:pt idx="8">
                  <c:v>16.3</c:v>
                </c:pt>
                <c:pt idx="9">
                  <c:v>18.3</c:v>
                </c:pt>
                <c:pt idx="10">
                  <c:v>20.3</c:v>
                </c:pt>
              </c:numCache>
            </c:numRef>
          </c:cat>
          <c:val>
            <c:numRef>
              <c:f>breast!$C$3:$C$13</c:f>
              <c:numCache>
                <c:formatCode>General</c:formatCode>
                <c:ptCount val="11"/>
                <c:pt idx="0">
                  <c:v>22.64</c:v>
                </c:pt>
                <c:pt idx="1">
                  <c:v>10.220000000000001</c:v>
                </c:pt>
                <c:pt idx="2">
                  <c:v>7.76</c:v>
                </c:pt>
                <c:pt idx="3">
                  <c:v>6.49</c:v>
                </c:pt>
                <c:pt idx="4">
                  <c:v>5.7</c:v>
                </c:pt>
                <c:pt idx="5">
                  <c:v>5.15</c:v>
                </c:pt>
                <c:pt idx="6">
                  <c:v>4.7300000000000004</c:v>
                </c:pt>
                <c:pt idx="7">
                  <c:v>4.41</c:v>
                </c:pt>
                <c:pt idx="8">
                  <c:v>4.1399999999999997</c:v>
                </c:pt>
                <c:pt idx="9">
                  <c:v>3.93</c:v>
                </c:pt>
                <c:pt idx="10">
                  <c:v>3.76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26A-42CA-B1E2-24ACFB383A85}"/>
            </c:ext>
          </c:extLst>
        </c:ser>
        <c:ser>
          <c:idx val="2"/>
          <c:order val="1"/>
          <c:tx>
            <c:strRef>
              <c:f>breast!$D$2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breast!$E$3:$E$12</c:f>
                <c:numCache>
                  <c:formatCode>General</c:formatCode>
                  <c:ptCount val="10"/>
                  <c:pt idx="0">
                    <c:v>6.22</c:v>
                  </c:pt>
                  <c:pt idx="1">
                    <c:v>2.78</c:v>
                  </c:pt>
                  <c:pt idx="2">
                    <c:v>2.09</c:v>
                  </c:pt>
                  <c:pt idx="3">
                    <c:v>1.74</c:v>
                  </c:pt>
                  <c:pt idx="4">
                    <c:v>1.52</c:v>
                  </c:pt>
                  <c:pt idx="5">
                    <c:v>1.37</c:v>
                  </c:pt>
                  <c:pt idx="6">
                    <c:v>1.25</c:v>
                  </c:pt>
                  <c:pt idx="7">
                    <c:v>1.17</c:v>
                  </c:pt>
                  <c:pt idx="8">
                    <c:v>1.0900000000000001</c:v>
                  </c:pt>
                  <c:pt idx="9">
                    <c:v>1.03</c:v>
                  </c:pt>
                </c:numCache>
              </c:numRef>
            </c:plus>
            <c:minus>
              <c:numRef>
                <c:f>breast!$E$3:$E$12</c:f>
                <c:numCache>
                  <c:formatCode>General</c:formatCode>
                  <c:ptCount val="10"/>
                  <c:pt idx="0">
                    <c:v>6.22</c:v>
                  </c:pt>
                  <c:pt idx="1">
                    <c:v>2.78</c:v>
                  </c:pt>
                  <c:pt idx="2">
                    <c:v>2.09</c:v>
                  </c:pt>
                  <c:pt idx="3">
                    <c:v>1.74</c:v>
                  </c:pt>
                  <c:pt idx="4">
                    <c:v>1.52</c:v>
                  </c:pt>
                  <c:pt idx="5">
                    <c:v>1.37</c:v>
                  </c:pt>
                  <c:pt idx="6">
                    <c:v>1.25</c:v>
                  </c:pt>
                  <c:pt idx="7">
                    <c:v>1.17</c:v>
                  </c:pt>
                  <c:pt idx="8">
                    <c:v>1.0900000000000001</c:v>
                  </c:pt>
                  <c:pt idx="9">
                    <c:v>1.03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breast!$B$3:$B$13</c:f>
              <c:numCache>
                <c:formatCode>General</c:formatCode>
                <c:ptCount val="11"/>
                <c:pt idx="0">
                  <c:v>0.3</c:v>
                </c:pt>
                <c:pt idx="1">
                  <c:v>2.2999999999999998</c:v>
                </c:pt>
                <c:pt idx="2">
                  <c:v>4.3</c:v>
                </c:pt>
                <c:pt idx="3">
                  <c:v>6.3</c:v>
                </c:pt>
                <c:pt idx="4">
                  <c:v>8.3000000000000007</c:v>
                </c:pt>
                <c:pt idx="5">
                  <c:v>10.3</c:v>
                </c:pt>
                <c:pt idx="6">
                  <c:v>12.3</c:v>
                </c:pt>
                <c:pt idx="7">
                  <c:v>14.3</c:v>
                </c:pt>
                <c:pt idx="8">
                  <c:v>16.3</c:v>
                </c:pt>
                <c:pt idx="9">
                  <c:v>18.3</c:v>
                </c:pt>
                <c:pt idx="10">
                  <c:v>20.3</c:v>
                </c:pt>
              </c:numCache>
            </c:numRef>
          </c:cat>
          <c:val>
            <c:numRef>
              <c:f>breast!$D$3:$D$13</c:f>
              <c:numCache>
                <c:formatCode>General</c:formatCode>
                <c:ptCount val="11"/>
                <c:pt idx="0">
                  <c:v>10.74</c:v>
                </c:pt>
                <c:pt idx="1">
                  <c:v>5.21</c:v>
                </c:pt>
                <c:pt idx="2">
                  <c:v>4.21</c:v>
                </c:pt>
                <c:pt idx="3">
                  <c:v>3.54</c:v>
                </c:pt>
                <c:pt idx="4">
                  <c:v>3.18</c:v>
                </c:pt>
                <c:pt idx="5">
                  <c:v>2.91</c:v>
                </c:pt>
                <c:pt idx="6">
                  <c:v>2.71</c:v>
                </c:pt>
                <c:pt idx="7">
                  <c:v>2.5499999999999998</c:v>
                </c:pt>
                <c:pt idx="8">
                  <c:v>2.42</c:v>
                </c:pt>
                <c:pt idx="9">
                  <c:v>2.31</c:v>
                </c:pt>
                <c:pt idx="10">
                  <c:v>2.21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26A-42CA-B1E2-24ACFB383A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76368"/>
        <c:axId val="849184568"/>
      </c:lineChart>
      <c:catAx>
        <c:axId val="849176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Young's modulus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84568"/>
        <c:crosses val="autoZero"/>
        <c:auto val="1"/>
        <c:lblAlgn val="ctr"/>
        <c:lblOffset val="100"/>
        <c:noMultiLvlLbl val="0"/>
      </c:catAx>
      <c:valAx>
        <c:axId val="849184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7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1990339442863762"/>
          <c:y val="0.29790706025750641"/>
          <c:w val="0.32683760118220517"/>
          <c:h val="0.208540152926724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Change rates of nodes displacements with change of breast Young's modulus</a:t>
            </a:r>
          </a:p>
        </c:rich>
      </c:tx>
      <c:layout>
        <c:manualLayout>
          <c:xMode val="edge"/>
          <c:yMode val="edge"/>
          <c:x val="0.14018288813470409"/>
          <c:y val="1.306361652630712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12888802447436"/>
          <c:y val="0.23429467894362416"/>
          <c:w val="0.81605401676522626"/>
          <c:h val="0.51679500398035005"/>
        </c:manualLayout>
      </c:layout>
      <c:barChart>
        <c:barDir val="col"/>
        <c:grouping val="clustered"/>
        <c:varyColors val="0"/>
        <c:ser>
          <c:idx val="2"/>
          <c:order val="0"/>
          <c:tx>
            <c:strRef>
              <c:f>breast!$H$2</c:f>
              <c:strCache>
                <c:ptCount val="1"/>
                <c:pt idx="0">
                  <c:v>Change rate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breast!$B$3:$B$13</c:f>
              <c:numCache>
                <c:formatCode>General</c:formatCode>
                <c:ptCount val="11"/>
                <c:pt idx="0">
                  <c:v>0.3</c:v>
                </c:pt>
                <c:pt idx="1">
                  <c:v>2.2999999999999998</c:v>
                </c:pt>
                <c:pt idx="2">
                  <c:v>4.3</c:v>
                </c:pt>
                <c:pt idx="3">
                  <c:v>6.3</c:v>
                </c:pt>
                <c:pt idx="4">
                  <c:v>8.3000000000000007</c:v>
                </c:pt>
                <c:pt idx="5">
                  <c:v>10.3</c:v>
                </c:pt>
                <c:pt idx="6">
                  <c:v>12.3</c:v>
                </c:pt>
                <c:pt idx="7">
                  <c:v>14.3</c:v>
                </c:pt>
                <c:pt idx="8">
                  <c:v>16.3</c:v>
                </c:pt>
                <c:pt idx="9">
                  <c:v>18.3</c:v>
                </c:pt>
                <c:pt idx="10">
                  <c:v>20.3</c:v>
                </c:pt>
              </c:numCache>
              <c:extLst xmlns:c15="http://schemas.microsoft.com/office/drawing/2012/chart"/>
            </c:numRef>
          </c:cat>
          <c:val>
            <c:numRef>
              <c:f>breast!$H$3:$H$13</c:f>
              <c:numCache>
                <c:formatCode>General</c:formatCode>
                <c:ptCount val="11"/>
                <c:pt idx="0">
                  <c:v>54.858657243816253</c:v>
                </c:pt>
                <c:pt idx="1">
                  <c:v>10.865724381625441</c:v>
                </c:pt>
                <c:pt idx="2">
                  <c:v>5.6095406360424072</c:v>
                </c:pt>
                <c:pt idx="3">
                  <c:v>3.4893992932862155</c:v>
                </c:pt>
                <c:pt idx="4">
                  <c:v>2.4293286219081267</c:v>
                </c:pt>
                <c:pt idx="5">
                  <c:v>1.8551236749116597</c:v>
                </c:pt>
                <c:pt idx="6">
                  <c:v>1.4134275618374588</c:v>
                </c:pt>
                <c:pt idx="7">
                  <c:v>1.1925795053003547</c:v>
                </c:pt>
                <c:pt idx="8">
                  <c:v>0.92756183745582632</c:v>
                </c:pt>
                <c:pt idx="9">
                  <c:v>0.75088339222615375</c:v>
                </c:pt>
                <c:pt idx="10">
                  <c:v>0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33B-4CD9-BDAA-9898CD5D1AF7}"/>
            </c:ext>
          </c:extLst>
        </c:ser>
        <c:ser>
          <c:idx val="0"/>
          <c:order val="1"/>
          <c:tx>
            <c:strRef>
              <c:f>breast!$J$2</c:f>
              <c:strCache>
                <c:ptCount val="1"/>
                <c:pt idx="0">
                  <c:v>Cumulative change rate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rgbClr val="00B050"/>
              </a:solidFill>
            </a:ln>
            <a:effectLst/>
          </c:spPr>
          <c:invertIfNegative val="0"/>
          <c:cat>
            <c:numRef>
              <c:f>breast!$B$3:$B$13</c:f>
              <c:numCache>
                <c:formatCode>General</c:formatCode>
                <c:ptCount val="11"/>
                <c:pt idx="0">
                  <c:v>0.3</c:v>
                </c:pt>
                <c:pt idx="1">
                  <c:v>2.2999999999999998</c:v>
                </c:pt>
                <c:pt idx="2">
                  <c:v>4.3</c:v>
                </c:pt>
                <c:pt idx="3">
                  <c:v>6.3</c:v>
                </c:pt>
                <c:pt idx="4">
                  <c:v>8.3000000000000007</c:v>
                </c:pt>
                <c:pt idx="5">
                  <c:v>10.3</c:v>
                </c:pt>
                <c:pt idx="6">
                  <c:v>12.3</c:v>
                </c:pt>
                <c:pt idx="7">
                  <c:v>14.3</c:v>
                </c:pt>
                <c:pt idx="8">
                  <c:v>16.3</c:v>
                </c:pt>
                <c:pt idx="9">
                  <c:v>18.3</c:v>
                </c:pt>
                <c:pt idx="10">
                  <c:v>20.3</c:v>
                </c:pt>
              </c:numCache>
            </c:numRef>
          </c:cat>
          <c:val>
            <c:numRef>
              <c:f>breast!$J$3:$J$13</c:f>
              <c:numCache>
                <c:formatCode>General</c:formatCode>
                <c:ptCount val="11"/>
                <c:pt idx="0">
                  <c:v>83.392226148409918</c:v>
                </c:pt>
                <c:pt idx="1">
                  <c:v>28.533568904593643</c:v>
                </c:pt>
                <c:pt idx="2">
                  <c:v>17.667844522968203</c:v>
                </c:pt>
                <c:pt idx="3">
                  <c:v>12.058303886925795</c:v>
                </c:pt>
                <c:pt idx="4">
                  <c:v>8.56890459363958</c:v>
                </c:pt>
                <c:pt idx="5">
                  <c:v>6.1395759717314533</c:v>
                </c:pt>
                <c:pt idx="6">
                  <c:v>4.2844522968197936</c:v>
                </c:pt>
                <c:pt idx="7">
                  <c:v>2.8710247349823348</c:v>
                </c:pt>
                <c:pt idx="8">
                  <c:v>1.6784452296819801</c:v>
                </c:pt>
                <c:pt idx="9">
                  <c:v>0.75088339222615375</c:v>
                </c:pt>
                <c:pt idx="10">
                  <c:v>0.75088339222615375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3B-4CD9-BDAA-9898CD5D1A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642082416"/>
        <c:axId val="642073232"/>
        <c:extLst/>
      </c:barChart>
      <c:catAx>
        <c:axId val="64208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/>
                  <a:t>Young's modulus (kPa)</a:t>
                </a:r>
              </a:p>
            </c:rich>
          </c:tx>
          <c:layout>
            <c:manualLayout>
              <c:xMode val="edge"/>
              <c:yMode val="edge"/>
              <c:x val="0.39058993876033454"/>
              <c:y val="0.8714055316157871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73232"/>
        <c:crosses val="autoZero"/>
        <c:auto val="1"/>
        <c:lblAlgn val="ctr"/>
        <c:lblOffset val="100"/>
        <c:tickLblSkip val="1"/>
        <c:noMultiLvlLbl val="0"/>
      </c:catAx>
      <c:valAx>
        <c:axId val="642073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82416"/>
        <c:crossesAt val="1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7522757480601"/>
          <c:y val="0.24706851428628199"/>
          <c:w val="0.38343739444157082"/>
          <c:h val="0.193519598223738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Nodes displacements depending on</a:t>
            </a:r>
          </a:p>
          <a:p>
            <a:pPr>
              <a:defRPr b="1"/>
            </a:pPr>
            <a:r>
              <a:rPr lang="en-US" b="1" dirty="0"/>
              <a:t> skin Young's modulus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206465778316172"/>
          <c:y val="0.23556286770784188"/>
          <c:w val="0.81620381586917023"/>
          <c:h val="0.55054816499477355"/>
        </c:manualLayout>
      </c:layout>
      <c:lineChart>
        <c:grouping val="standard"/>
        <c:varyColors val="0"/>
        <c:ser>
          <c:idx val="0"/>
          <c:order val="0"/>
          <c:tx>
            <c:strRef>
              <c:f>skin!$C$3</c:f>
              <c:strCache>
                <c:ptCount val="1"/>
                <c:pt idx="0">
                  <c:v>Max displacement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skin!$B$4:$B$13</c:f>
              <c:numCache>
                <c:formatCode>General</c:formatCode>
                <c:ptCount val="10"/>
                <c:pt idx="0">
                  <c:v>2</c:v>
                </c:pt>
                <c:pt idx="1">
                  <c:v>8</c:v>
                </c:pt>
                <c:pt idx="2">
                  <c:v>14</c:v>
                </c:pt>
                <c:pt idx="3">
                  <c:v>20</c:v>
                </c:pt>
                <c:pt idx="4">
                  <c:v>26</c:v>
                </c:pt>
                <c:pt idx="5">
                  <c:v>32</c:v>
                </c:pt>
                <c:pt idx="6">
                  <c:v>38</c:v>
                </c:pt>
                <c:pt idx="7">
                  <c:v>44</c:v>
                </c:pt>
                <c:pt idx="8">
                  <c:v>50</c:v>
                </c:pt>
                <c:pt idx="9">
                  <c:v>56</c:v>
                </c:pt>
              </c:numCache>
            </c:numRef>
          </c:cat>
          <c:val>
            <c:numRef>
              <c:f>skin!$C$4:$C$13</c:f>
              <c:numCache>
                <c:formatCode>General</c:formatCode>
                <c:ptCount val="10"/>
                <c:pt idx="0">
                  <c:v>27.53</c:v>
                </c:pt>
                <c:pt idx="1">
                  <c:v>19.45</c:v>
                </c:pt>
                <c:pt idx="2">
                  <c:v>16.13</c:v>
                </c:pt>
                <c:pt idx="3">
                  <c:v>14.25</c:v>
                </c:pt>
                <c:pt idx="4">
                  <c:v>12.94</c:v>
                </c:pt>
                <c:pt idx="5">
                  <c:v>11.94</c:v>
                </c:pt>
                <c:pt idx="6">
                  <c:v>11.17</c:v>
                </c:pt>
                <c:pt idx="7">
                  <c:v>10.54</c:v>
                </c:pt>
                <c:pt idx="8">
                  <c:v>10.01</c:v>
                </c:pt>
                <c:pt idx="9">
                  <c:v>9.5399999999999991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E88-4877-93D8-3C45F68A2D08}"/>
            </c:ext>
          </c:extLst>
        </c:ser>
        <c:ser>
          <c:idx val="1"/>
          <c:order val="1"/>
          <c:tx>
            <c:strRef>
              <c:f>skin!$D$3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skin!$E$4:$E$13</c:f>
                <c:numCache>
                  <c:formatCode>General</c:formatCode>
                  <c:ptCount val="10"/>
                  <c:pt idx="0">
                    <c:v>7.51</c:v>
                  </c:pt>
                  <c:pt idx="1">
                    <c:v>5.36</c:v>
                  </c:pt>
                  <c:pt idx="2">
                    <c:v>4.45</c:v>
                  </c:pt>
                  <c:pt idx="3">
                    <c:v>3.89</c:v>
                  </c:pt>
                  <c:pt idx="4">
                    <c:v>3.5</c:v>
                  </c:pt>
                  <c:pt idx="5">
                    <c:v>3.2</c:v>
                  </c:pt>
                  <c:pt idx="6">
                    <c:v>2.97</c:v>
                  </c:pt>
                  <c:pt idx="7">
                    <c:v>2.77</c:v>
                  </c:pt>
                  <c:pt idx="8">
                    <c:v>2.61</c:v>
                  </c:pt>
                  <c:pt idx="9">
                    <c:v>2.4700000000000002</c:v>
                  </c:pt>
                </c:numCache>
              </c:numRef>
            </c:plus>
            <c:minus>
              <c:numRef>
                <c:f>skin!$E$4:$E$13</c:f>
                <c:numCache>
                  <c:formatCode>General</c:formatCode>
                  <c:ptCount val="10"/>
                  <c:pt idx="0">
                    <c:v>7.51</c:v>
                  </c:pt>
                  <c:pt idx="1">
                    <c:v>5.36</c:v>
                  </c:pt>
                  <c:pt idx="2">
                    <c:v>4.45</c:v>
                  </c:pt>
                  <c:pt idx="3">
                    <c:v>3.89</c:v>
                  </c:pt>
                  <c:pt idx="4">
                    <c:v>3.5</c:v>
                  </c:pt>
                  <c:pt idx="5">
                    <c:v>3.2</c:v>
                  </c:pt>
                  <c:pt idx="6">
                    <c:v>2.97</c:v>
                  </c:pt>
                  <c:pt idx="7">
                    <c:v>2.77</c:v>
                  </c:pt>
                  <c:pt idx="8">
                    <c:v>2.61</c:v>
                  </c:pt>
                  <c:pt idx="9">
                    <c:v>2.4700000000000002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skin!$B$4:$B$13</c:f>
              <c:numCache>
                <c:formatCode>General</c:formatCode>
                <c:ptCount val="10"/>
                <c:pt idx="0">
                  <c:v>2</c:v>
                </c:pt>
                <c:pt idx="1">
                  <c:v>8</c:v>
                </c:pt>
                <c:pt idx="2">
                  <c:v>14</c:v>
                </c:pt>
                <c:pt idx="3">
                  <c:v>20</c:v>
                </c:pt>
                <c:pt idx="4">
                  <c:v>26</c:v>
                </c:pt>
                <c:pt idx="5">
                  <c:v>32</c:v>
                </c:pt>
                <c:pt idx="6">
                  <c:v>38</c:v>
                </c:pt>
                <c:pt idx="7">
                  <c:v>44</c:v>
                </c:pt>
                <c:pt idx="8">
                  <c:v>50</c:v>
                </c:pt>
                <c:pt idx="9">
                  <c:v>56</c:v>
                </c:pt>
              </c:numCache>
            </c:numRef>
          </c:cat>
          <c:val>
            <c:numRef>
              <c:f>skin!$D$4:$D$13</c:f>
              <c:numCache>
                <c:formatCode>General</c:formatCode>
                <c:ptCount val="10"/>
                <c:pt idx="0">
                  <c:v>12.41</c:v>
                </c:pt>
                <c:pt idx="1">
                  <c:v>9.33</c:v>
                </c:pt>
                <c:pt idx="2">
                  <c:v>8</c:v>
                </c:pt>
                <c:pt idx="3">
                  <c:v>7.18</c:v>
                </c:pt>
                <c:pt idx="4">
                  <c:v>6.61</c:v>
                </c:pt>
                <c:pt idx="5">
                  <c:v>6.18</c:v>
                </c:pt>
                <c:pt idx="6">
                  <c:v>5.84</c:v>
                </c:pt>
                <c:pt idx="7">
                  <c:v>5.57</c:v>
                </c:pt>
                <c:pt idx="8">
                  <c:v>5.33</c:v>
                </c:pt>
                <c:pt idx="9">
                  <c:v>5.13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E88-4877-93D8-3C45F68A2D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23408"/>
        <c:axId val="556924392"/>
      </c:lineChart>
      <c:dateAx>
        <c:axId val="55692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Young's modulus</a:t>
                </a:r>
              </a:p>
            </c:rich>
          </c:tx>
          <c:layout>
            <c:manualLayout>
              <c:xMode val="edge"/>
              <c:yMode val="edge"/>
              <c:x val="0.41208964264082371"/>
              <c:y val="0.87377148665665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4392"/>
        <c:crosses val="autoZero"/>
        <c:auto val="0"/>
        <c:lblOffset val="100"/>
        <c:baseTimeUnit val="days"/>
        <c:majorUnit val="5"/>
        <c:majorTimeUnit val="days"/>
        <c:minorUnit val="5"/>
        <c:minorTimeUnit val="days"/>
      </c:dateAx>
      <c:valAx>
        <c:axId val="556924392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Displacement (mm)</a:t>
                </a:r>
              </a:p>
            </c:rich>
          </c:tx>
          <c:layout>
            <c:manualLayout>
              <c:xMode val="edge"/>
              <c:yMode val="edge"/>
              <c:x val="3.2360126884266711E-2"/>
              <c:y val="0.238431722554002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3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338849912524076"/>
          <c:y val="0.25515334237495302"/>
          <c:w val="0.3197487938925902"/>
          <c:h val="0.162573392198807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Change rates of nodes displacements with change of skin Young's modulus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92827331009853"/>
          <c:y val="0.27971521807364969"/>
          <c:w val="0.78481526882222763"/>
          <c:h val="0.52028893089975004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skin!$H$3</c:f>
              <c:strCache>
                <c:ptCount val="1"/>
                <c:pt idx="0">
                  <c:v>Change rate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skin!$B$4:$B$13</c:f>
              <c:numCache>
                <c:formatCode>General</c:formatCode>
                <c:ptCount val="10"/>
                <c:pt idx="0">
                  <c:v>2</c:v>
                </c:pt>
                <c:pt idx="1">
                  <c:v>8</c:v>
                </c:pt>
                <c:pt idx="2">
                  <c:v>14</c:v>
                </c:pt>
                <c:pt idx="3">
                  <c:v>20</c:v>
                </c:pt>
                <c:pt idx="4">
                  <c:v>26</c:v>
                </c:pt>
                <c:pt idx="5">
                  <c:v>32</c:v>
                </c:pt>
                <c:pt idx="6">
                  <c:v>38</c:v>
                </c:pt>
                <c:pt idx="7">
                  <c:v>44</c:v>
                </c:pt>
                <c:pt idx="8">
                  <c:v>50</c:v>
                </c:pt>
                <c:pt idx="9">
                  <c:v>56</c:v>
                </c:pt>
              </c:numCache>
            </c:numRef>
          </c:cat>
          <c:val>
            <c:numRef>
              <c:f>skin!$H$4:$H$13</c:f>
              <c:numCache>
                <c:formatCode>General</c:formatCode>
                <c:ptCount val="10"/>
                <c:pt idx="0">
                  <c:v>29.349800217944065</c:v>
                </c:pt>
                <c:pt idx="1">
                  <c:v>12.05957137667999</c:v>
                </c:pt>
                <c:pt idx="2">
                  <c:v>6.8289139120958922</c:v>
                </c:pt>
                <c:pt idx="3">
                  <c:v>4.758445332364694</c:v>
                </c:pt>
                <c:pt idx="4">
                  <c:v>3.6324010170722829</c:v>
                </c:pt>
                <c:pt idx="5">
                  <c:v>2.796948783145659</c:v>
                </c:pt>
                <c:pt idx="6">
                  <c:v>2.2884126407555385</c:v>
                </c:pt>
                <c:pt idx="7">
                  <c:v>1.9251725390483116</c:v>
                </c:pt>
                <c:pt idx="8">
                  <c:v>1.7072284780239784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FF-4A84-A561-C459E08D13AD}"/>
            </c:ext>
          </c:extLst>
        </c:ser>
        <c:ser>
          <c:idx val="0"/>
          <c:order val="1"/>
          <c:tx>
            <c:strRef>
              <c:f>skin!$J$3</c:f>
              <c:strCache>
                <c:ptCount val="1"/>
                <c:pt idx="0">
                  <c:v>Cumulative change rate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skin!$B$4:$B$13</c:f>
              <c:numCache>
                <c:formatCode>General</c:formatCode>
                <c:ptCount val="10"/>
                <c:pt idx="0">
                  <c:v>2</c:v>
                </c:pt>
                <c:pt idx="1">
                  <c:v>8</c:v>
                </c:pt>
                <c:pt idx="2">
                  <c:v>14</c:v>
                </c:pt>
                <c:pt idx="3">
                  <c:v>20</c:v>
                </c:pt>
                <c:pt idx="4">
                  <c:v>26</c:v>
                </c:pt>
                <c:pt idx="5">
                  <c:v>32</c:v>
                </c:pt>
                <c:pt idx="6">
                  <c:v>38</c:v>
                </c:pt>
                <c:pt idx="7">
                  <c:v>44</c:v>
                </c:pt>
                <c:pt idx="8">
                  <c:v>50</c:v>
                </c:pt>
                <c:pt idx="9">
                  <c:v>56</c:v>
                </c:pt>
              </c:numCache>
            </c:numRef>
          </c:cat>
          <c:val>
            <c:numRef>
              <c:f>skin!$J$4:$J$13</c:f>
              <c:numCache>
                <c:formatCode>General</c:formatCode>
                <c:ptCount val="10"/>
                <c:pt idx="0">
                  <c:v>65.346894297130405</c:v>
                </c:pt>
                <c:pt idx="1">
                  <c:v>35.997094079186347</c:v>
                </c:pt>
                <c:pt idx="2">
                  <c:v>23.937522702506357</c:v>
                </c:pt>
                <c:pt idx="3">
                  <c:v>17.108608790410464</c:v>
                </c:pt>
                <c:pt idx="4">
                  <c:v>12.35016345804577</c:v>
                </c:pt>
                <c:pt idx="5">
                  <c:v>8.7177624409734875</c:v>
                </c:pt>
                <c:pt idx="6">
                  <c:v>5.9208136578278285</c:v>
                </c:pt>
                <c:pt idx="7">
                  <c:v>3.63240101707229</c:v>
                </c:pt>
                <c:pt idx="8">
                  <c:v>1.7072284780239784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FF-4A84-A561-C459E08D1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6001432"/>
        <c:axId val="566002416"/>
      </c:barChart>
      <c:dateAx>
        <c:axId val="56600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Young's modulus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2416"/>
        <c:crosses val="autoZero"/>
        <c:auto val="1"/>
        <c:lblOffset val="100"/>
        <c:baseTimeUnit val="days"/>
        <c:majorTimeUnit val="days"/>
        <c:minorUnit val="5"/>
        <c:minorTimeUnit val="days"/>
      </c:dateAx>
      <c:valAx>
        <c:axId val="5660024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1432"/>
        <c:crossesAt val="1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795619809818857"/>
          <c:y val="0.34710266364092252"/>
          <c:w val="0.35327567660599807"/>
          <c:h val="0.162840441306457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Nodes displacements</a:t>
            </a:r>
            <a:r>
              <a:rPr lang="en-US" b="1" baseline="0" dirty="0"/>
              <a:t> depending on </a:t>
            </a:r>
          </a:p>
          <a:p>
            <a:pPr>
              <a:defRPr b="1"/>
            </a:pPr>
            <a:r>
              <a:rPr lang="en-US" b="1" baseline="0" dirty="0"/>
              <a:t>fascia Young's modulus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661748886529387"/>
          <c:y val="0.26098265895953759"/>
          <c:w val="0.79281082500214906"/>
          <c:h val="0.51609621774156844"/>
        </c:manualLayout>
      </c:layout>
      <c:lineChart>
        <c:grouping val="standard"/>
        <c:varyColors val="0"/>
        <c:ser>
          <c:idx val="0"/>
          <c:order val="0"/>
          <c:tx>
            <c:strRef>
              <c:f>fascia!$C$2</c:f>
              <c:strCache>
                <c:ptCount val="1"/>
                <c:pt idx="0">
                  <c:v>Max displacement 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fascia!$B$3:$B$12</c:f>
              <c:numCache>
                <c:formatCode>General</c:formatCode>
                <c:ptCount val="1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</c:numCache>
            </c:numRef>
          </c:cat>
          <c:val>
            <c:numRef>
              <c:f>fascia!$C$3:$C$12</c:f>
              <c:numCache>
                <c:formatCode>General</c:formatCode>
                <c:ptCount val="10"/>
                <c:pt idx="0">
                  <c:v>19.98</c:v>
                </c:pt>
                <c:pt idx="1">
                  <c:v>18.09</c:v>
                </c:pt>
                <c:pt idx="2">
                  <c:v>16.920000000000002</c:v>
                </c:pt>
                <c:pt idx="3">
                  <c:v>16.12</c:v>
                </c:pt>
                <c:pt idx="4">
                  <c:v>15.53</c:v>
                </c:pt>
                <c:pt idx="5">
                  <c:v>15.08</c:v>
                </c:pt>
                <c:pt idx="6">
                  <c:v>14.72</c:v>
                </c:pt>
                <c:pt idx="7">
                  <c:v>14.42</c:v>
                </c:pt>
                <c:pt idx="8">
                  <c:v>14.16</c:v>
                </c:pt>
                <c:pt idx="9">
                  <c:v>13.94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2A2-417A-BDB3-3B068CDE9E7A}"/>
            </c:ext>
          </c:extLst>
        </c:ser>
        <c:ser>
          <c:idx val="1"/>
          <c:order val="1"/>
          <c:tx>
            <c:strRef>
              <c:f>fascia!$D$2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fascia!$E$3:$E$12</c:f>
                <c:numCache>
                  <c:formatCode>General</c:formatCode>
                  <c:ptCount val="10"/>
                  <c:pt idx="0">
                    <c:v>5.49</c:v>
                  </c:pt>
                  <c:pt idx="1">
                    <c:v>4.99</c:v>
                  </c:pt>
                  <c:pt idx="2">
                    <c:v>4.68</c:v>
                  </c:pt>
                  <c:pt idx="3">
                    <c:v>4.46</c:v>
                  </c:pt>
                  <c:pt idx="4">
                    <c:v>4.3</c:v>
                  </c:pt>
                  <c:pt idx="5">
                    <c:v>4.17</c:v>
                  </c:pt>
                  <c:pt idx="6">
                    <c:v>4.0599999999999996</c:v>
                  </c:pt>
                  <c:pt idx="7">
                    <c:v>3.97</c:v>
                  </c:pt>
                  <c:pt idx="8">
                    <c:v>3.9</c:v>
                  </c:pt>
                  <c:pt idx="9">
                    <c:v>3.83</c:v>
                  </c:pt>
                </c:numCache>
              </c:numRef>
            </c:plus>
            <c:minus>
              <c:numRef>
                <c:f>fascia!$E$3:$E$12</c:f>
                <c:numCache>
                  <c:formatCode>General</c:formatCode>
                  <c:ptCount val="10"/>
                  <c:pt idx="0">
                    <c:v>5.49</c:v>
                  </c:pt>
                  <c:pt idx="1">
                    <c:v>4.99</c:v>
                  </c:pt>
                  <c:pt idx="2">
                    <c:v>4.68</c:v>
                  </c:pt>
                  <c:pt idx="3">
                    <c:v>4.46</c:v>
                  </c:pt>
                  <c:pt idx="4">
                    <c:v>4.3</c:v>
                  </c:pt>
                  <c:pt idx="5">
                    <c:v>4.17</c:v>
                  </c:pt>
                  <c:pt idx="6">
                    <c:v>4.0599999999999996</c:v>
                  </c:pt>
                  <c:pt idx="7">
                    <c:v>3.97</c:v>
                  </c:pt>
                  <c:pt idx="8">
                    <c:v>3.9</c:v>
                  </c:pt>
                  <c:pt idx="9">
                    <c:v>3.83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fascia!$B$3:$B$12</c:f>
              <c:numCache>
                <c:formatCode>General</c:formatCode>
                <c:ptCount val="1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</c:numCache>
            </c:numRef>
          </c:cat>
          <c:val>
            <c:numRef>
              <c:f>fascia!$D$3:$D$12</c:f>
              <c:numCache>
                <c:formatCode>General</c:formatCode>
                <c:ptCount val="10"/>
                <c:pt idx="0">
                  <c:v>9.84</c:v>
                </c:pt>
                <c:pt idx="1">
                  <c:v>8.7899999999999991</c:v>
                </c:pt>
                <c:pt idx="2">
                  <c:v>8.16</c:v>
                </c:pt>
                <c:pt idx="3">
                  <c:v>7.72</c:v>
                </c:pt>
                <c:pt idx="4">
                  <c:v>7.39</c:v>
                </c:pt>
                <c:pt idx="5">
                  <c:v>7.13</c:v>
                </c:pt>
                <c:pt idx="6">
                  <c:v>6.91</c:v>
                </c:pt>
                <c:pt idx="7">
                  <c:v>6.73</c:v>
                </c:pt>
                <c:pt idx="8">
                  <c:v>6.58</c:v>
                </c:pt>
                <c:pt idx="9">
                  <c:v>6.44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2A2-417A-BDB3-3B068CDE9E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92448"/>
        <c:axId val="563495072"/>
      </c:lineChart>
      <c:catAx>
        <c:axId val="56349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50"/>
                  <a:t>Young's </a:t>
                </a:r>
                <a:r>
                  <a:rPr lang="en-US" sz="1100"/>
                  <a:t>modulus</a:t>
                </a:r>
                <a:endParaRPr lang="en-US" sz="1050"/>
              </a:p>
            </c:rich>
          </c:tx>
          <c:layout>
            <c:manualLayout>
              <c:xMode val="edge"/>
              <c:yMode val="edge"/>
              <c:x val="0.48119704189716339"/>
              <c:y val="0.88400694855339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5072"/>
        <c:crosses val="autoZero"/>
        <c:auto val="1"/>
        <c:lblAlgn val="ctr"/>
        <c:lblOffset val="100"/>
        <c:noMultiLvlLbl val="0"/>
      </c:catAx>
      <c:valAx>
        <c:axId val="5634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Displacement</a:t>
                </a:r>
                <a:r>
                  <a:rPr lang="en-US" sz="1100" baseline="0"/>
                  <a:t> (mm)</a:t>
                </a:r>
                <a:endParaRPr lang="en-US" sz="1100"/>
              </a:p>
            </c:rich>
          </c:tx>
          <c:layout>
            <c:manualLayout>
              <c:xMode val="edge"/>
              <c:yMode val="edge"/>
              <c:x val="2.5818345720718103E-2"/>
              <c:y val="0.307638477993719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20479959852327"/>
          <c:y val="0.2732412422435635"/>
          <c:w val="0.37227092244389665"/>
          <c:h val="0.177625809779557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Change rates of nodes displacements with change of fascia Young's modulus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6054913294797694"/>
          <c:w val="0.83407174103237103"/>
          <c:h val="0.54543147785717538"/>
        </c:manualLayout>
      </c:layout>
      <c:barChart>
        <c:barDir val="col"/>
        <c:grouping val="clustered"/>
        <c:varyColors val="0"/>
        <c:ser>
          <c:idx val="3"/>
          <c:order val="1"/>
          <c:tx>
            <c:strRef>
              <c:f>fascia!$H$2</c:f>
              <c:strCache>
                <c:ptCount val="1"/>
                <c:pt idx="0">
                  <c:v>Change rate (%)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fascia!$B$3:$B$12</c:f>
              <c:numCache>
                <c:formatCode>General</c:formatCode>
                <c:ptCount val="1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</c:numCache>
            </c:numRef>
          </c:cat>
          <c:val>
            <c:numRef>
              <c:f>fascia!$H$3:$H$12</c:f>
              <c:numCache>
                <c:formatCode>General</c:formatCode>
                <c:ptCount val="10"/>
                <c:pt idx="0">
                  <c:v>9.4594594594594668</c:v>
                </c:pt>
                <c:pt idx="1">
                  <c:v>5.855855855855836</c:v>
                </c:pt>
                <c:pt idx="2">
                  <c:v>4.0040040040040168</c:v>
                </c:pt>
                <c:pt idx="3">
                  <c:v>2.9529529529529555</c:v>
                </c:pt>
                <c:pt idx="4">
                  <c:v>2.2522522522522479</c:v>
                </c:pt>
                <c:pt idx="5">
                  <c:v>1.8018018018018012</c:v>
                </c:pt>
                <c:pt idx="6">
                  <c:v>1.5015015015015081</c:v>
                </c:pt>
                <c:pt idx="7">
                  <c:v>1.3013013013012937</c:v>
                </c:pt>
                <c:pt idx="8">
                  <c:v>1.1011011011011078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049-4096-B84D-3C472B7379BA}"/>
            </c:ext>
          </c:extLst>
        </c:ser>
        <c:ser>
          <c:idx val="0"/>
          <c:order val="0"/>
          <c:tx>
            <c:strRef>
              <c:f>fascia!$J$2</c:f>
              <c:strCache>
                <c:ptCount val="1"/>
                <c:pt idx="0">
                  <c:v>Cumulative change rate (%)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fascia!$B$3:$B$12</c:f>
              <c:numCache>
                <c:formatCode>General</c:formatCode>
                <c:ptCount val="10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</c:numCache>
            </c:numRef>
          </c:cat>
          <c:val>
            <c:numRef>
              <c:f>fascia!$J$3:$J$12</c:f>
              <c:numCache>
                <c:formatCode>General</c:formatCode>
                <c:ptCount val="10"/>
                <c:pt idx="0">
                  <c:v>30.230230230230234</c:v>
                </c:pt>
                <c:pt idx="1">
                  <c:v>20.770770770770767</c:v>
                </c:pt>
                <c:pt idx="2">
                  <c:v>14.914914914914931</c:v>
                </c:pt>
                <c:pt idx="3">
                  <c:v>10.910910910910914</c:v>
                </c:pt>
                <c:pt idx="4">
                  <c:v>7.9579579579579587</c:v>
                </c:pt>
                <c:pt idx="5">
                  <c:v>5.7057057057057108</c:v>
                </c:pt>
                <c:pt idx="6">
                  <c:v>3.9039039039039096</c:v>
                </c:pt>
                <c:pt idx="7">
                  <c:v>2.4024024024024015</c:v>
                </c:pt>
                <c:pt idx="8">
                  <c:v>1.1011011011011078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049-4096-B84D-3C472B7379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66542928"/>
        <c:axId val="566547192"/>
      </c:barChart>
      <c:catAx>
        <c:axId val="5665429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Young's modulus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547192"/>
        <c:crosses val="autoZero"/>
        <c:auto val="1"/>
        <c:lblAlgn val="ctr"/>
        <c:lblOffset val="100"/>
        <c:noMultiLvlLbl val="0"/>
      </c:catAx>
      <c:valAx>
        <c:axId val="566547192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54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946609798775157"/>
          <c:y val="0.26360733087554805"/>
          <c:w val="0.31217891513560803"/>
          <c:h val="0.182442765463565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CBC4A-13CA-4DC2-989D-9F68B13B442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6350A-1DFD-44D6-AC89-3193231E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350A-1DFD-44D6-AC89-3193231E2A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DC4FE8C-8062-4F93-AEC6-E881EB404CE0}"/>
              </a:ext>
            </a:extLst>
          </p:cNvPr>
          <p:cNvSpPr/>
          <p:nvPr/>
        </p:nvSpPr>
        <p:spPr>
          <a:xfrm>
            <a:off x="3429000" y="6477000"/>
            <a:ext cx="10365851" cy="756285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/>
          <p:cNvGrpSpPr/>
          <p:nvPr/>
        </p:nvGrpSpPr>
        <p:grpSpPr>
          <a:xfrm>
            <a:off x="3663530" y="6682447"/>
            <a:ext cx="1726092" cy="1575730"/>
            <a:chOff x="339004" y="960075"/>
            <a:chExt cx="1726092" cy="1068638"/>
          </a:xfrm>
        </p:grpSpPr>
        <p:sp>
          <p:nvSpPr>
            <p:cNvPr id="15" name="TextBox 14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/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09376" y="6682447"/>
            <a:ext cx="1885749" cy="1585255"/>
            <a:chOff x="4807167" y="930802"/>
            <a:chExt cx="1885749" cy="1585255"/>
          </a:xfrm>
        </p:grpSpPr>
        <p:grpSp>
          <p:nvGrpSpPr>
            <p:cNvPr id="83" name="Group 82"/>
            <p:cNvGrpSpPr/>
            <p:nvPr/>
          </p:nvGrpSpPr>
          <p:grpSpPr>
            <a:xfrm>
              <a:off x="4807167" y="930802"/>
              <a:ext cx="1885749" cy="1585255"/>
              <a:chOff x="3985299" y="960185"/>
              <a:chExt cx="1885749" cy="158525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985299" y="960185"/>
                <a:ext cx="1885749" cy="47705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Stress-free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configuration</a:t>
                </a: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299" y="1444424"/>
                <a:ext cx="1885749" cy="1101016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891432" y="134331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64" name="Arrow: Right 63"/>
            <p:cNvSpPr/>
            <p:nvPr/>
          </p:nvSpPr>
          <p:spPr>
            <a:xfrm rot="16200000">
              <a:off x="4815779" y="144500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927161" cy="1575398"/>
            <a:chOff x="10017812" y="1437879"/>
            <a:chExt cx="1708854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1329603" y="197742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10021021" y="8536496"/>
            <a:ext cx="3773830" cy="3681205"/>
            <a:chOff x="6731315" y="3404467"/>
            <a:chExt cx="3773830" cy="368120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6363" y="3404467"/>
              <a:ext cx="3278790" cy="2453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8" name="Group 107"/>
            <p:cNvGrpSpPr/>
            <p:nvPr/>
          </p:nvGrpSpPr>
          <p:grpSpPr>
            <a:xfrm>
              <a:off x="6731315" y="5857671"/>
              <a:ext cx="3773830" cy="1228001"/>
              <a:chOff x="6672511" y="6045208"/>
              <a:chExt cx="4351928" cy="1114940"/>
            </a:xfrm>
          </p:grpSpPr>
          <p:sp>
            <p:nvSpPr>
              <p:cNvPr id="106" name="Callout: Right Arrow 105"/>
              <p:cNvSpPr/>
              <p:nvPr/>
            </p:nvSpPr>
            <p:spPr>
              <a:xfrm rot="10800000">
                <a:off x="6672511" y="6045208"/>
                <a:ext cx="4248150" cy="914400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9416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139607" y="6070332"/>
                <a:ext cx="3884832" cy="108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Compute position difference (∆) for the actives nodes in prone configuration (only surface nodes)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110" name="Callout: Right Arrow 109"/>
          <p:cNvSpPr/>
          <p:nvPr/>
        </p:nvSpPr>
        <p:spPr>
          <a:xfrm rot="16200000">
            <a:off x="7723237" y="7949295"/>
            <a:ext cx="1708017" cy="2510192"/>
          </a:xfrm>
          <a:prstGeom prst="rightArrowCallout">
            <a:avLst>
              <a:gd name="adj1" fmla="val 10984"/>
              <a:gd name="adj2" fmla="val 11451"/>
              <a:gd name="adj3" fmla="val 10984"/>
              <a:gd name="adj4" fmla="val 827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322149" y="8794137"/>
            <a:ext cx="270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position difference (</a:t>
            </a:r>
            <a:r>
              <a:rPr lang="el-GR" dirty="0"/>
              <a:t>λ</a:t>
            </a:r>
            <a:r>
              <a:rPr lang="en-GB" dirty="0"/>
              <a:t>*</a:t>
            </a:r>
            <a:r>
              <a:rPr lang="el-GR" dirty="0"/>
              <a:t>∆</a:t>
            </a:r>
            <a:r>
              <a:rPr lang="en-GB" dirty="0"/>
              <a:t>) for active nodes in stress-free configuration (only surface nodes)</a:t>
            </a:r>
          </a:p>
          <a:p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5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2A6C11-0B6A-4595-B6A5-A22694DCD8DC}"/>
              </a:ext>
            </a:extLst>
          </p:cNvPr>
          <p:cNvSpPr/>
          <p:nvPr/>
        </p:nvSpPr>
        <p:spPr>
          <a:xfrm>
            <a:off x="838200" y="1028700"/>
            <a:ext cx="16497300" cy="7200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89" y="5626471"/>
            <a:ext cx="4169972" cy="228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9503" y="6946232"/>
            <a:ext cx="300789" cy="3609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062056" y="7126705"/>
            <a:ext cx="398744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74" y="3672210"/>
            <a:ext cx="2057400" cy="3743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0957" y="1818561"/>
            <a:ext cx="1698346" cy="347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7063" y="1880111"/>
            <a:ext cx="2361905" cy="1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918" y="2704155"/>
            <a:ext cx="3935039" cy="25153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065292" y="3650898"/>
            <a:ext cx="384421" cy="554154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16" name="Straight Arrow Connector 15"/>
          <p:cNvCxnSpPr>
            <a:endCxn id="14" idx="3"/>
          </p:cNvCxnSpPr>
          <p:nvPr/>
        </p:nvCxnSpPr>
        <p:spPr>
          <a:xfrm>
            <a:off x="13449713" y="3961831"/>
            <a:ext cx="1731244" cy="0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584" y="5517927"/>
            <a:ext cx="2856379" cy="256644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9487631" y="3143659"/>
            <a:ext cx="1875114" cy="251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</p:cNvCxnSpPr>
          <p:nvPr/>
        </p:nvCxnSpPr>
        <p:spPr>
          <a:xfrm>
            <a:off x="10471861" y="6769903"/>
            <a:ext cx="1096795" cy="10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79" y="1429562"/>
            <a:ext cx="4098979" cy="22223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39557" y="1458696"/>
            <a:ext cx="2483451" cy="2076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623008" y="1462384"/>
            <a:ext cx="592179" cy="77240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5798468" y="3622812"/>
            <a:ext cx="1721643" cy="2003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290816" y="1818561"/>
            <a:ext cx="300789" cy="213941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 flipV="1">
            <a:off x="4591605" y="1818561"/>
            <a:ext cx="1547953" cy="106971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088853" y="1412710"/>
            <a:ext cx="269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Y axis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088853" y="1770825"/>
            <a:ext cx="268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Z axis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/>
          <a:srcRect l="8366" t="5872"/>
          <a:stretch/>
        </p:blipFill>
        <p:spPr>
          <a:xfrm>
            <a:off x="10338134" y="6942221"/>
            <a:ext cx="1230522" cy="1021968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2862513" y="5299717"/>
            <a:ext cx="561474" cy="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1878179" y="5710543"/>
            <a:ext cx="1545808" cy="496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498934" y="6126330"/>
            <a:ext cx="1925053" cy="1162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143814" y="6548785"/>
            <a:ext cx="2280173" cy="11027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/>
          <p:nvPr/>
        </p:nvCxnSpPr>
        <p:spPr>
          <a:xfrm rot="16200000" flipH="1">
            <a:off x="14032182" y="5010828"/>
            <a:ext cx="1444665" cy="902381"/>
          </a:xfrm>
          <a:prstGeom prst="bentConnector3">
            <a:avLst>
              <a:gd name="adj1" fmla="val 99970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2212534" y="7593775"/>
            <a:ext cx="2968423" cy="14716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/>
          <p:nvPr/>
        </p:nvCxnSpPr>
        <p:spPr>
          <a:xfrm>
            <a:off x="13349763" y="4982907"/>
            <a:ext cx="1855942" cy="1837013"/>
          </a:xfrm>
          <a:prstGeom prst="bentConnector3">
            <a:avLst>
              <a:gd name="adj1" fmla="val -998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22" y="3410268"/>
            <a:ext cx="2490536" cy="17789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420480" y="505966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420480" y="5479092"/>
            <a:ext cx="161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Deep fascia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420480" y="5898522"/>
            <a:ext cx="177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Breast tissue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3420480" y="6317951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Skin + superficial fascia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5178734" y="5908673"/>
            <a:ext cx="252272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Inframammary ligament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178734" y="6611745"/>
            <a:ext cx="20009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Deep medial ligament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15178734" y="7314816"/>
            <a:ext cx="19870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Boundary condition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6024009" y="66117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  <a:endParaRPr lang="en-US" sz="3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392898" y="49979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</a:t>
            </a:r>
            <a:endParaRPr lang="en-US" sz="3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291103" y="50198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3</a:t>
            </a:r>
            <a:endParaRPr lang="en-US" sz="3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460951" y="61851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4</a:t>
            </a:r>
            <a:endParaRPr lang="en-US" sz="3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612413" y="1912874"/>
            <a:ext cx="2542684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Muscle mesh node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612413" y="2292917"/>
            <a:ext cx="2391745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Fascia mesh node</a:t>
            </a:r>
            <a:endParaRPr lang="en-US" sz="24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A44FDA0-39A4-4FA5-98B0-65845FEFA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7" y="12079897"/>
            <a:ext cx="4169972" cy="228686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C17C6BB-EE4C-4DF9-BD89-11AB8FA3687E}"/>
              </a:ext>
            </a:extLst>
          </p:cNvPr>
          <p:cNvSpPr/>
          <p:nvPr/>
        </p:nvSpPr>
        <p:spPr>
          <a:xfrm>
            <a:off x="3004709" y="12984464"/>
            <a:ext cx="292265" cy="215946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61E8CF7-8848-4EF5-98BA-352EA4AD2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74" t="42361" r="48858" b="48140"/>
          <a:stretch/>
        </p:blipFill>
        <p:spPr>
          <a:xfrm>
            <a:off x="5932215" y="11333271"/>
            <a:ext cx="3175792" cy="3469712"/>
          </a:xfrm>
          <a:prstGeom prst="rect">
            <a:avLst/>
          </a:prstGeom>
          <a:ln>
            <a:solidFill>
              <a:srgbClr val="A5316B"/>
            </a:solidFill>
          </a:ln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6021B49-752F-4844-9A49-AEC9333C3EA5}"/>
              </a:ext>
            </a:extLst>
          </p:cNvPr>
          <p:cNvCxnSpPr>
            <a:cxnSpLocks/>
          </p:cNvCxnSpPr>
          <p:nvPr/>
        </p:nvCxnSpPr>
        <p:spPr>
          <a:xfrm flipV="1">
            <a:off x="3296974" y="11305013"/>
            <a:ext cx="2680184" cy="167945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2A770DB-E431-47E4-96E0-B05268491CF8}"/>
              </a:ext>
            </a:extLst>
          </p:cNvPr>
          <p:cNvCxnSpPr>
            <a:cxnSpLocks/>
          </p:cNvCxnSpPr>
          <p:nvPr/>
        </p:nvCxnSpPr>
        <p:spPr>
          <a:xfrm>
            <a:off x="3296974" y="13200410"/>
            <a:ext cx="2680184" cy="160144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DA9A0D-6B4B-4C72-AC39-5220752DEE07}"/>
              </a:ext>
            </a:extLst>
          </p:cNvPr>
          <p:cNvCxnSpPr>
            <a:cxnSpLocks/>
          </p:cNvCxnSpPr>
          <p:nvPr/>
        </p:nvCxnSpPr>
        <p:spPr>
          <a:xfrm flipV="1">
            <a:off x="8036049" y="11719349"/>
            <a:ext cx="2397178" cy="1120182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F447CD-4E9B-4346-A48E-29639853483F}"/>
              </a:ext>
            </a:extLst>
          </p:cNvPr>
          <p:cNvCxnSpPr>
            <a:cxnSpLocks/>
          </p:cNvCxnSpPr>
          <p:nvPr/>
        </p:nvCxnSpPr>
        <p:spPr>
          <a:xfrm>
            <a:off x="8063773" y="12893082"/>
            <a:ext cx="2274361" cy="147367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400F2E1-87A6-4A38-8708-941B7CCC467B}"/>
              </a:ext>
            </a:extLst>
          </p:cNvPr>
          <p:cNvSpPr/>
          <p:nvPr/>
        </p:nvSpPr>
        <p:spPr>
          <a:xfrm>
            <a:off x="10816910" y="11190017"/>
            <a:ext cx="6534150" cy="190500"/>
          </a:xfrm>
          <a:custGeom>
            <a:avLst/>
            <a:gdLst>
              <a:gd name="connsiteX0" fmla="*/ 0 w 6534150"/>
              <a:gd name="connsiteY0" fmla="*/ 76200 h 190500"/>
              <a:gd name="connsiteX1" fmla="*/ 209550 w 6534150"/>
              <a:gd name="connsiteY1" fmla="*/ 95250 h 190500"/>
              <a:gd name="connsiteX2" fmla="*/ 304800 w 6534150"/>
              <a:gd name="connsiteY2" fmla="*/ 133350 h 190500"/>
              <a:gd name="connsiteX3" fmla="*/ 400050 w 6534150"/>
              <a:gd name="connsiteY3" fmla="*/ 152400 h 190500"/>
              <a:gd name="connsiteX4" fmla="*/ 533400 w 6534150"/>
              <a:gd name="connsiteY4" fmla="*/ 190500 h 190500"/>
              <a:gd name="connsiteX5" fmla="*/ 3448050 w 6534150"/>
              <a:gd name="connsiteY5" fmla="*/ 171450 h 190500"/>
              <a:gd name="connsiteX6" fmla="*/ 3505200 w 6534150"/>
              <a:gd name="connsiteY6" fmla="*/ 152400 h 190500"/>
              <a:gd name="connsiteX7" fmla="*/ 4381500 w 6534150"/>
              <a:gd name="connsiteY7" fmla="*/ 133350 h 190500"/>
              <a:gd name="connsiteX8" fmla="*/ 4552950 w 6534150"/>
              <a:gd name="connsiteY8" fmla="*/ 114300 h 190500"/>
              <a:gd name="connsiteX9" fmla="*/ 4629150 w 6534150"/>
              <a:gd name="connsiteY9" fmla="*/ 95250 h 190500"/>
              <a:gd name="connsiteX10" fmla="*/ 4781550 w 6534150"/>
              <a:gd name="connsiteY10" fmla="*/ 76200 h 190500"/>
              <a:gd name="connsiteX11" fmla="*/ 4895850 w 6534150"/>
              <a:gd name="connsiteY11" fmla="*/ 57150 h 190500"/>
              <a:gd name="connsiteX12" fmla="*/ 5448300 w 6534150"/>
              <a:gd name="connsiteY12" fmla="*/ 0 h 190500"/>
              <a:gd name="connsiteX13" fmla="*/ 6381750 w 6534150"/>
              <a:gd name="connsiteY13" fmla="*/ 19050 h 190500"/>
              <a:gd name="connsiteX14" fmla="*/ 6515100 w 6534150"/>
              <a:gd name="connsiteY14" fmla="*/ 57150 h 190500"/>
              <a:gd name="connsiteX15" fmla="*/ 6534150 w 6534150"/>
              <a:gd name="connsiteY15" fmla="*/ 571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34150" h="190500">
                <a:moveTo>
                  <a:pt x="0" y="76200"/>
                </a:moveTo>
                <a:cubicBezTo>
                  <a:pt x="69850" y="82550"/>
                  <a:pt x="140613" y="82324"/>
                  <a:pt x="209550" y="95250"/>
                </a:cubicBezTo>
                <a:cubicBezTo>
                  <a:pt x="243160" y="101552"/>
                  <a:pt x="272046" y="123524"/>
                  <a:pt x="304800" y="133350"/>
                </a:cubicBezTo>
                <a:cubicBezTo>
                  <a:pt x="335813" y="142654"/>
                  <a:pt x="368442" y="145376"/>
                  <a:pt x="400050" y="152400"/>
                </a:cubicBezTo>
                <a:cubicBezTo>
                  <a:pt x="471811" y="168347"/>
                  <a:pt x="469758" y="169286"/>
                  <a:pt x="533400" y="190500"/>
                </a:cubicBezTo>
                <a:lnTo>
                  <a:pt x="3448050" y="171450"/>
                </a:lnTo>
                <a:cubicBezTo>
                  <a:pt x="3468129" y="171193"/>
                  <a:pt x="3485136" y="153219"/>
                  <a:pt x="3505200" y="152400"/>
                </a:cubicBezTo>
                <a:cubicBezTo>
                  <a:pt x="3797126" y="140485"/>
                  <a:pt x="4089400" y="139700"/>
                  <a:pt x="4381500" y="133350"/>
                </a:cubicBezTo>
                <a:cubicBezTo>
                  <a:pt x="4438650" y="127000"/>
                  <a:pt x="4496117" y="123044"/>
                  <a:pt x="4552950" y="114300"/>
                </a:cubicBezTo>
                <a:cubicBezTo>
                  <a:pt x="4578827" y="110319"/>
                  <a:pt x="4603325" y="99554"/>
                  <a:pt x="4629150" y="95250"/>
                </a:cubicBezTo>
                <a:cubicBezTo>
                  <a:pt x="4679649" y="86834"/>
                  <a:pt x="4730869" y="83440"/>
                  <a:pt x="4781550" y="76200"/>
                </a:cubicBezTo>
                <a:cubicBezTo>
                  <a:pt x="4819787" y="70738"/>
                  <a:pt x="4857613" y="62612"/>
                  <a:pt x="4895850" y="57150"/>
                </a:cubicBezTo>
                <a:cubicBezTo>
                  <a:pt x="5074174" y="31675"/>
                  <a:pt x="5277238" y="16292"/>
                  <a:pt x="5448300" y="0"/>
                </a:cubicBezTo>
                <a:lnTo>
                  <a:pt x="6381750" y="19050"/>
                </a:lnTo>
                <a:cubicBezTo>
                  <a:pt x="6423718" y="20634"/>
                  <a:pt x="6474308" y="46952"/>
                  <a:pt x="6515100" y="57150"/>
                </a:cubicBezTo>
                <a:cubicBezTo>
                  <a:pt x="6521260" y="58690"/>
                  <a:pt x="6527800" y="57150"/>
                  <a:pt x="6534150" y="5715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C4F707C-1239-4560-9B39-0DFB9C544482}"/>
              </a:ext>
            </a:extLst>
          </p:cNvPr>
          <p:cNvSpPr/>
          <p:nvPr/>
        </p:nvSpPr>
        <p:spPr>
          <a:xfrm>
            <a:off x="10816910" y="11587452"/>
            <a:ext cx="6534150" cy="190500"/>
          </a:xfrm>
          <a:custGeom>
            <a:avLst/>
            <a:gdLst>
              <a:gd name="connsiteX0" fmla="*/ 0 w 6534150"/>
              <a:gd name="connsiteY0" fmla="*/ 76200 h 190500"/>
              <a:gd name="connsiteX1" fmla="*/ 209550 w 6534150"/>
              <a:gd name="connsiteY1" fmla="*/ 95250 h 190500"/>
              <a:gd name="connsiteX2" fmla="*/ 304800 w 6534150"/>
              <a:gd name="connsiteY2" fmla="*/ 133350 h 190500"/>
              <a:gd name="connsiteX3" fmla="*/ 400050 w 6534150"/>
              <a:gd name="connsiteY3" fmla="*/ 152400 h 190500"/>
              <a:gd name="connsiteX4" fmla="*/ 533400 w 6534150"/>
              <a:gd name="connsiteY4" fmla="*/ 190500 h 190500"/>
              <a:gd name="connsiteX5" fmla="*/ 3448050 w 6534150"/>
              <a:gd name="connsiteY5" fmla="*/ 171450 h 190500"/>
              <a:gd name="connsiteX6" fmla="*/ 3505200 w 6534150"/>
              <a:gd name="connsiteY6" fmla="*/ 152400 h 190500"/>
              <a:gd name="connsiteX7" fmla="*/ 4381500 w 6534150"/>
              <a:gd name="connsiteY7" fmla="*/ 133350 h 190500"/>
              <a:gd name="connsiteX8" fmla="*/ 4552950 w 6534150"/>
              <a:gd name="connsiteY8" fmla="*/ 114300 h 190500"/>
              <a:gd name="connsiteX9" fmla="*/ 4629150 w 6534150"/>
              <a:gd name="connsiteY9" fmla="*/ 95250 h 190500"/>
              <a:gd name="connsiteX10" fmla="*/ 4781550 w 6534150"/>
              <a:gd name="connsiteY10" fmla="*/ 76200 h 190500"/>
              <a:gd name="connsiteX11" fmla="*/ 4895850 w 6534150"/>
              <a:gd name="connsiteY11" fmla="*/ 57150 h 190500"/>
              <a:gd name="connsiteX12" fmla="*/ 5448300 w 6534150"/>
              <a:gd name="connsiteY12" fmla="*/ 0 h 190500"/>
              <a:gd name="connsiteX13" fmla="*/ 6381750 w 6534150"/>
              <a:gd name="connsiteY13" fmla="*/ 19050 h 190500"/>
              <a:gd name="connsiteX14" fmla="*/ 6515100 w 6534150"/>
              <a:gd name="connsiteY14" fmla="*/ 57150 h 190500"/>
              <a:gd name="connsiteX15" fmla="*/ 6534150 w 6534150"/>
              <a:gd name="connsiteY15" fmla="*/ 571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34150" h="190500">
                <a:moveTo>
                  <a:pt x="0" y="76200"/>
                </a:moveTo>
                <a:cubicBezTo>
                  <a:pt x="69850" y="82550"/>
                  <a:pt x="140613" y="82324"/>
                  <a:pt x="209550" y="95250"/>
                </a:cubicBezTo>
                <a:cubicBezTo>
                  <a:pt x="243160" y="101552"/>
                  <a:pt x="272046" y="123524"/>
                  <a:pt x="304800" y="133350"/>
                </a:cubicBezTo>
                <a:cubicBezTo>
                  <a:pt x="335813" y="142654"/>
                  <a:pt x="368442" y="145376"/>
                  <a:pt x="400050" y="152400"/>
                </a:cubicBezTo>
                <a:cubicBezTo>
                  <a:pt x="471811" y="168347"/>
                  <a:pt x="469758" y="169286"/>
                  <a:pt x="533400" y="190500"/>
                </a:cubicBezTo>
                <a:lnTo>
                  <a:pt x="3448050" y="171450"/>
                </a:lnTo>
                <a:cubicBezTo>
                  <a:pt x="3468129" y="171193"/>
                  <a:pt x="3485136" y="153219"/>
                  <a:pt x="3505200" y="152400"/>
                </a:cubicBezTo>
                <a:cubicBezTo>
                  <a:pt x="3797126" y="140485"/>
                  <a:pt x="4089400" y="139700"/>
                  <a:pt x="4381500" y="133350"/>
                </a:cubicBezTo>
                <a:cubicBezTo>
                  <a:pt x="4438650" y="127000"/>
                  <a:pt x="4496117" y="123044"/>
                  <a:pt x="4552950" y="114300"/>
                </a:cubicBezTo>
                <a:cubicBezTo>
                  <a:pt x="4578827" y="110319"/>
                  <a:pt x="4603325" y="99554"/>
                  <a:pt x="4629150" y="95250"/>
                </a:cubicBezTo>
                <a:cubicBezTo>
                  <a:pt x="4679649" y="86834"/>
                  <a:pt x="4730869" y="83440"/>
                  <a:pt x="4781550" y="76200"/>
                </a:cubicBezTo>
                <a:cubicBezTo>
                  <a:pt x="4819787" y="70738"/>
                  <a:pt x="4857613" y="62612"/>
                  <a:pt x="4895850" y="57150"/>
                </a:cubicBezTo>
                <a:cubicBezTo>
                  <a:pt x="5074174" y="31675"/>
                  <a:pt x="5277238" y="16292"/>
                  <a:pt x="5448300" y="0"/>
                </a:cubicBezTo>
                <a:lnTo>
                  <a:pt x="6381750" y="19050"/>
                </a:lnTo>
                <a:cubicBezTo>
                  <a:pt x="6423718" y="20634"/>
                  <a:pt x="6474308" y="46952"/>
                  <a:pt x="6515100" y="57150"/>
                </a:cubicBezTo>
                <a:cubicBezTo>
                  <a:pt x="6521260" y="58690"/>
                  <a:pt x="6527800" y="57150"/>
                  <a:pt x="6534150" y="5715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998F1B-4CA5-4694-841B-4CAAD27ACE41}"/>
              </a:ext>
            </a:extLst>
          </p:cNvPr>
          <p:cNvSpPr txBox="1"/>
          <p:nvPr/>
        </p:nvSpPr>
        <p:spPr>
          <a:xfrm>
            <a:off x="15525094" y="10296597"/>
            <a:ext cx="195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Contact</a:t>
            </a:r>
            <a:endParaRPr lang="en-US" sz="4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C54206-7E72-45D8-8AAC-40F5697CDD13}"/>
              </a:ext>
            </a:extLst>
          </p:cNvPr>
          <p:cNvSpPr txBox="1"/>
          <p:nvPr/>
        </p:nvSpPr>
        <p:spPr>
          <a:xfrm>
            <a:off x="15796383" y="11977380"/>
            <a:ext cx="1604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Target</a:t>
            </a:r>
            <a:endParaRPr lang="en-US" sz="440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739122-3A2B-43CC-8D46-EB53B6BDDB03}"/>
              </a:ext>
            </a:extLst>
          </p:cNvPr>
          <p:cNvCxnSpPr>
            <a:cxnSpLocks/>
          </p:cNvCxnSpPr>
          <p:nvPr/>
        </p:nvCxnSpPr>
        <p:spPr>
          <a:xfrm>
            <a:off x="3163848" y="11305013"/>
            <a:ext cx="0" cy="2617208"/>
          </a:xfrm>
          <a:prstGeom prst="line">
            <a:avLst/>
          </a:prstGeom>
          <a:ln w="57150">
            <a:solidFill>
              <a:schemeClr val="accent5"/>
            </a:solidFill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B4C0D3F-E147-4AD7-9796-AFC1BDD5844F}"/>
              </a:ext>
            </a:extLst>
          </p:cNvPr>
          <p:cNvCxnSpPr>
            <a:cxnSpLocks/>
          </p:cNvCxnSpPr>
          <p:nvPr/>
        </p:nvCxnSpPr>
        <p:spPr>
          <a:xfrm>
            <a:off x="12853576" y="9885961"/>
            <a:ext cx="0" cy="2617208"/>
          </a:xfrm>
          <a:prstGeom prst="line">
            <a:avLst/>
          </a:prstGeom>
          <a:ln w="57150">
            <a:solidFill>
              <a:schemeClr val="accent5"/>
            </a:solidFill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FA38ACEB-DCE9-4E11-B79C-0FC3B982EEC9}"/>
              </a:ext>
            </a:extLst>
          </p:cNvPr>
          <p:cNvSpPr/>
          <p:nvPr/>
        </p:nvSpPr>
        <p:spPr>
          <a:xfrm>
            <a:off x="11158807" y="15208635"/>
            <a:ext cx="6534150" cy="190500"/>
          </a:xfrm>
          <a:custGeom>
            <a:avLst/>
            <a:gdLst>
              <a:gd name="connsiteX0" fmla="*/ 0 w 6534150"/>
              <a:gd name="connsiteY0" fmla="*/ 76200 h 190500"/>
              <a:gd name="connsiteX1" fmla="*/ 209550 w 6534150"/>
              <a:gd name="connsiteY1" fmla="*/ 95250 h 190500"/>
              <a:gd name="connsiteX2" fmla="*/ 304800 w 6534150"/>
              <a:gd name="connsiteY2" fmla="*/ 133350 h 190500"/>
              <a:gd name="connsiteX3" fmla="*/ 400050 w 6534150"/>
              <a:gd name="connsiteY3" fmla="*/ 152400 h 190500"/>
              <a:gd name="connsiteX4" fmla="*/ 533400 w 6534150"/>
              <a:gd name="connsiteY4" fmla="*/ 190500 h 190500"/>
              <a:gd name="connsiteX5" fmla="*/ 3448050 w 6534150"/>
              <a:gd name="connsiteY5" fmla="*/ 171450 h 190500"/>
              <a:gd name="connsiteX6" fmla="*/ 3505200 w 6534150"/>
              <a:gd name="connsiteY6" fmla="*/ 152400 h 190500"/>
              <a:gd name="connsiteX7" fmla="*/ 4381500 w 6534150"/>
              <a:gd name="connsiteY7" fmla="*/ 133350 h 190500"/>
              <a:gd name="connsiteX8" fmla="*/ 4552950 w 6534150"/>
              <a:gd name="connsiteY8" fmla="*/ 114300 h 190500"/>
              <a:gd name="connsiteX9" fmla="*/ 4629150 w 6534150"/>
              <a:gd name="connsiteY9" fmla="*/ 95250 h 190500"/>
              <a:gd name="connsiteX10" fmla="*/ 4781550 w 6534150"/>
              <a:gd name="connsiteY10" fmla="*/ 76200 h 190500"/>
              <a:gd name="connsiteX11" fmla="*/ 4895850 w 6534150"/>
              <a:gd name="connsiteY11" fmla="*/ 57150 h 190500"/>
              <a:gd name="connsiteX12" fmla="*/ 5448300 w 6534150"/>
              <a:gd name="connsiteY12" fmla="*/ 0 h 190500"/>
              <a:gd name="connsiteX13" fmla="*/ 6381750 w 6534150"/>
              <a:gd name="connsiteY13" fmla="*/ 19050 h 190500"/>
              <a:gd name="connsiteX14" fmla="*/ 6515100 w 6534150"/>
              <a:gd name="connsiteY14" fmla="*/ 57150 h 190500"/>
              <a:gd name="connsiteX15" fmla="*/ 6534150 w 6534150"/>
              <a:gd name="connsiteY15" fmla="*/ 5715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34150" h="190500">
                <a:moveTo>
                  <a:pt x="0" y="76200"/>
                </a:moveTo>
                <a:cubicBezTo>
                  <a:pt x="69850" y="82550"/>
                  <a:pt x="140613" y="82324"/>
                  <a:pt x="209550" y="95250"/>
                </a:cubicBezTo>
                <a:cubicBezTo>
                  <a:pt x="243160" y="101552"/>
                  <a:pt x="272046" y="123524"/>
                  <a:pt x="304800" y="133350"/>
                </a:cubicBezTo>
                <a:cubicBezTo>
                  <a:pt x="335813" y="142654"/>
                  <a:pt x="368442" y="145376"/>
                  <a:pt x="400050" y="152400"/>
                </a:cubicBezTo>
                <a:cubicBezTo>
                  <a:pt x="471811" y="168347"/>
                  <a:pt x="469758" y="169286"/>
                  <a:pt x="533400" y="190500"/>
                </a:cubicBezTo>
                <a:lnTo>
                  <a:pt x="3448050" y="171450"/>
                </a:lnTo>
                <a:cubicBezTo>
                  <a:pt x="3468129" y="171193"/>
                  <a:pt x="3485136" y="153219"/>
                  <a:pt x="3505200" y="152400"/>
                </a:cubicBezTo>
                <a:cubicBezTo>
                  <a:pt x="3797126" y="140485"/>
                  <a:pt x="4089400" y="139700"/>
                  <a:pt x="4381500" y="133350"/>
                </a:cubicBezTo>
                <a:cubicBezTo>
                  <a:pt x="4438650" y="127000"/>
                  <a:pt x="4496117" y="123044"/>
                  <a:pt x="4552950" y="114300"/>
                </a:cubicBezTo>
                <a:cubicBezTo>
                  <a:pt x="4578827" y="110319"/>
                  <a:pt x="4603325" y="99554"/>
                  <a:pt x="4629150" y="95250"/>
                </a:cubicBezTo>
                <a:cubicBezTo>
                  <a:pt x="4679649" y="86834"/>
                  <a:pt x="4730869" y="83440"/>
                  <a:pt x="4781550" y="76200"/>
                </a:cubicBezTo>
                <a:cubicBezTo>
                  <a:pt x="4819787" y="70738"/>
                  <a:pt x="4857613" y="62612"/>
                  <a:pt x="4895850" y="57150"/>
                </a:cubicBezTo>
                <a:cubicBezTo>
                  <a:pt x="5074174" y="31675"/>
                  <a:pt x="5277238" y="16292"/>
                  <a:pt x="5448300" y="0"/>
                </a:cubicBezTo>
                <a:lnTo>
                  <a:pt x="6381750" y="19050"/>
                </a:lnTo>
                <a:cubicBezTo>
                  <a:pt x="6423718" y="20634"/>
                  <a:pt x="6474308" y="46952"/>
                  <a:pt x="6515100" y="57150"/>
                </a:cubicBezTo>
                <a:cubicBezTo>
                  <a:pt x="6521260" y="58690"/>
                  <a:pt x="6527800" y="57150"/>
                  <a:pt x="6534150" y="57150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F72E7D8-D6BD-47C3-ACE0-821E26AB49A4}"/>
              </a:ext>
            </a:extLst>
          </p:cNvPr>
          <p:cNvSpPr txBox="1"/>
          <p:nvPr/>
        </p:nvSpPr>
        <p:spPr>
          <a:xfrm>
            <a:off x="15597733" y="13899525"/>
            <a:ext cx="19566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Contact</a:t>
            </a:r>
            <a:endParaRPr lang="en-US" sz="4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6D6FF8C-D354-47BB-9740-D3E610E439FB}"/>
              </a:ext>
            </a:extLst>
          </p:cNvPr>
          <p:cNvSpPr txBox="1"/>
          <p:nvPr/>
        </p:nvSpPr>
        <p:spPr>
          <a:xfrm>
            <a:off x="16094565" y="15855386"/>
            <a:ext cx="1604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Target</a:t>
            </a:r>
            <a:endParaRPr lang="en-US" sz="4400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B6DD254-93AA-4710-A46B-9421A077B6B9}"/>
              </a:ext>
            </a:extLst>
          </p:cNvPr>
          <p:cNvCxnSpPr>
            <a:cxnSpLocks/>
          </p:cNvCxnSpPr>
          <p:nvPr/>
        </p:nvCxnSpPr>
        <p:spPr>
          <a:xfrm>
            <a:off x="13171249" y="13995281"/>
            <a:ext cx="0" cy="2617208"/>
          </a:xfrm>
          <a:prstGeom prst="line">
            <a:avLst/>
          </a:prstGeom>
          <a:ln w="57150">
            <a:solidFill>
              <a:schemeClr val="accent5"/>
            </a:solidFill>
            <a:prstDash val="dash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5A8866-8129-41A5-AEFB-DAAE4D288F50}"/>
              </a:ext>
            </a:extLst>
          </p:cNvPr>
          <p:cNvGrpSpPr/>
          <p:nvPr/>
        </p:nvGrpSpPr>
        <p:grpSpPr>
          <a:xfrm>
            <a:off x="10490305" y="14935405"/>
            <a:ext cx="7245559" cy="834236"/>
            <a:chOff x="10142598" y="14801850"/>
            <a:chExt cx="7245559" cy="83423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3D9F38-7FB5-4A78-BA95-D6F909B1733D}"/>
                </a:ext>
              </a:extLst>
            </p:cNvPr>
            <p:cNvCxnSpPr>
              <a:cxnSpLocks/>
            </p:cNvCxnSpPr>
            <p:nvPr/>
          </p:nvCxnSpPr>
          <p:spPr>
            <a:xfrm>
              <a:off x="11245918" y="14801850"/>
              <a:ext cx="621877" cy="737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E2A4F06-B692-41C9-A3B2-D9C7D286B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76373" y="14916942"/>
              <a:ext cx="582400" cy="608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B4B096B-B639-4E9B-995A-5025C4B705D2}"/>
                </a:ext>
              </a:extLst>
            </p:cNvPr>
            <p:cNvCxnSpPr>
              <a:cxnSpLocks/>
            </p:cNvCxnSpPr>
            <p:nvPr/>
          </p:nvCxnSpPr>
          <p:spPr>
            <a:xfrm>
              <a:off x="12439113" y="14898288"/>
              <a:ext cx="621877" cy="737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7AA666ED-2CBC-4917-9AF1-5BD7E6C46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69568" y="14801850"/>
              <a:ext cx="380145" cy="8203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562526F-A438-414A-BC27-A78C9E14E1D5}"/>
                </a:ext>
              </a:extLst>
            </p:cNvPr>
            <p:cNvCxnSpPr>
              <a:cxnSpLocks/>
            </p:cNvCxnSpPr>
            <p:nvPr/>
          </p:nvCxnSpPr>
          <p:spPr>
            <a:xfrm>
              <a:off x="13434954" y="14801850"/>
              <a:ext cx="621877" cy="737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5FCE6C7-91FF-455D-9E75-D87C290EB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65409" y="14916942"/>
              <a:ext cx="582400" cy="60880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9E0B80F-D326-4F6E-AA4B-A4D7A5C4AA34}"/>
                </a:ext>
              </a:extLst>
            </p:cNvPr>
            <p:cNvCxnSpPr>
              <a:cxnSpLocks/>
            </p:cNvCxnSpPr>
            <p:nvPr/>
          </p:nvCxnSpPr>
          <p:spPr>
            <a:xfrm>
              <a:off x="14628149" y="14898288"/>
              <a:ext cx="621877" cy="7377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03023AD-FC08-4FDE-86C5-69C98CDE7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258604" y="14801850"/>
              <a:ext cx="380145" cy="8203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63F1673-C0B3-4646-93FE-6DC3F85B9019}"/>
                </a:ext>
              </a:extLst>
            </p:cNvPr>
            <p:cNvCxnSpPr/>
            <p:nvPr/>
          </p:nvCxnSpPr>
          <p:spPr>
            <a:xfrm>
              <a:off x="15638749" y="14801850"/>
              <a:ext cx="1749408" cy="964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CA0281-0050-4EA7-A8A9-DF96A8516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42598" y="14801850"/>
              <a:ext cx="110332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2F55940-4C03-4DA6-8E62-FADB82AD7F72}"/>
              </a:ext>
            </a:extLst>
          </p:cNvPr>
          <p:cNvSpPr/>
          <p:nvPr/>
        </p:nvSpPr>
        <p:spPr>
          <a:xfrm>
            <a:off x="10471861" y="9596484"/>
            <a:ext cx="7229600" cy="3177937"/>
          </a:xfrm>
          <a:prstGeom prst="rect">
            <a:avLst/>
          </a:prstGeom>
          <a:noFill/>
          <a:ln w="28575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A83968B-FE6F-4F37-8E49-179AD2B8B535}"/>
              </a:ext>
            </a:extLst>
          </p:cNvPr>
          <p:cNvSpPr/>
          <p:nvPr/>
        </p:nvSpPr>
        <p:spPr>
          <a:xfrm>
            <a:off x="10493516" y="13756605"/>
            <a:ext cx="7229600" cy="3177937"/>
          </a:xfrm>
          <a:prstGeom prst="rect">
            <a:avLst/>
          </a:prstGeom>
          <a:noFill/>
          <a:ln w="28575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F5645D-28FE-4722-94AA-9D343767B9B6}"/>
              </a:ext>
            </a:extLst>
          </p:cNvPr>
          <p:cNvSpPr txBox="1"/>
          <p:nvPr/>
        </p:nvSpPr>
        <p:spPr>
          <a:xfrm>
            <a:off x="1523393" y="10535572"/>
            <a:ext cx="3113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Sternum line</a:t>
            </a:r>
            <a:endParaRPr lang="en-US" sz="4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AECC964-F562-4802-856D-517C1599DEBF}"/>
              </a:ext>
            </a:extLst>
          </p:cNvPr>
          <p:cNvSpPr txBox="1"/>
          <p:nvPr/>
        </p:nvSpPr>
        <p:spPr>
          <a:xfrm>
            <a:off x="12052028" y="13049834"/>
            <a:ext cx="44514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Durring simulation</a:t>
            </a:r>
            <a:endParaRPr lang="en-US" sz="4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91AB5C8-DC0B-46AC-8985-20F8491F542A}"/>
              </a:ext>
            </a:extLst>
          </p:cNvPr>
          <p:cNvSpPr txBox="1"/>
          <p:nvPr/>
        </p:nvSpPr>
        <p:spPr>
          <a:xfrm>
            <a:off x="11886169" y="8842452"/>
            <a:ext cx="44442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Prior to simulation</a:t>
            </a:r>
            <a:endParaRPr lang="en-US" sz="44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65D04EA-3EC3-4C95-85F2-19AF98E2F63B}"/>
              </a:ext>
            </a:extLst>
          </p:cNvPr>
          <p:cNvSpPr txBox="1"/>
          <p:nvPr/>
        </p:nvSpPr>
        <p:spPr>
          <a:xfrm>
            <a:off x="10785228" y="12020414"/>
            <a:ext cx="31136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Sternum line</a:t>
            </a:r>
            <a:endParaRPr lang="en-US" sz="4400" dirty="0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B7B1A3A-69D1-4C7E-97C6-FB0A7DAC98EE}"/>
              </a:ext>
            </a:extLst>
          </p:cNvPr>
          <p:cNvSpPr txBox="1"/>
          <p:nvPr/>
        </p:nvSpPr>
        <p:spPr>
          <a:xfrm>
            <a:off x="10991456" y="16183755"/>
            <a:ext cx="32419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/>
              <a:t>Sternum  line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034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909386" y="2662989"/>
            <a:ext cx="5856015" cy="368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409"/>
          <a:stretch/>
        </p:blipFill>
        <p:spPr>
          <a:xfrm>
            <a:off x="6712549" y="2712535"/>
            <a:ext cx="5705902" cy="365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245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-7.71</a:t>
            </a:r>
          </a:p>
          <a:p>
            <a:r>
              <a:rPr lang="en-GB" sz="2400" dirty="0"/>
              <a:t>Max distance = 7.64 </a:t>
            </a:r>
          </a:p>
          <a:p>
            <a:r>
              <a:rPr lang="en-GB" sz="2400" dirty="0"/>
              <a:t>Mean distance = 2.48</a:t>
            </a:r>
          </a:p>
          <a:p>
            <a:r>
              <a:rPr lang="en-GB" sz="2400" dirty="0"/>
              <a:t>Standard deviation = 1.74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6352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-13.46</a:t>
            </a:r>
          </a:p>
          <a:p>
            <a:r>
              <a:rPr lang="en-GB" sz="2400" dirty="0"/>
              <a:t>Max distance = 10.20</a:t>
            </a:r>
          </a:p>
          <a:p>
            <a:r>
              <a:rPr lang="en-GB" sz="2400" dirty="0"/>
              <a:t>Mean distance = 4.62</a:t>
            </a:r>
          </a:p>
          <a:p>
            <a:r>
              <a:rPr lang="en-GB" sz="2400" dirty="0"/>
              <a:t>Standard deviation = 3.20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1409"/>
          <a:stretch/>
        </p:blipFill>
        <p:spPr>
          <a:xfrm>
            <a:off x="12522182" y="2712535"/>
            <a:ext cx="5378035" cy="3652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2051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-19.84</a:t>
            </a:r>
          </a:p>
          <a:p>
            <a:r>
              <a:rPr lang="en-GB" sz="2400" dirty="0"/>
              <a:t>Max distance = 14.12</a:t>
            </a:r>
          </a:p>
          <a:p>
            <a:r>
              <a:rPr lang="en-GB" sz="2400" dirty="0"/>
              <a:t>Mean distance = 6.64</a:t>
            </a:r>
          </a:p>
          <a:p>
            <a:r>
              <a:rPr lang="en-GB" sz="2400" dirty="0"/>
              <a:t>Standard deviation = 4.53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b="19890"/>
          <a:stretch/>
        </p:blipFill>
        <p:spPr>
          <a:xfrm>
            <a:off x="1129410" y="8591025"/>
            <a:ext cx="5415966" cy="27842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70" y="8591025"/>
            <a:ext cx="5624261" cy="2784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2522" y="8591025"/>
            <a:ext cx="5357354" cy="2784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98959" y="11387890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a) Prone 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650827" y="11387890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b) Supine 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9822" y="11387890"/>
            <a:ext cx="277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c) Supine tilted 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262" y="6233569"/>
            <a:ext cx="10658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58009" y="4596118"/>
            <a:ext cx="2104039" cy="520700"/>
            <a:chOff x="2044595" y="1319102"/>
            <a:chExt cx="1872521" cy="627739"/>
          </a:xfrm>
        </p:grpSpPr>
        <p:sp>
          <p:nvSpPr>
            <p:cNvPr id="8" name="Callout: Right Arrow 7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7502"/>
                <a:gd name="adj2" fmla="val 25000"/>
                <a:gd name="adj3" fmla="val 25370"/>
                <a:gd name="adj4" fmla="val 89839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595" y="1331162"/>
              <a:ext cx="1743860" cy="61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geometry estimation 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578780" y="4610100"/>
            <a:ext cx="1251370" cy="483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1600" dirty="0"/>
              <a:t>Elastic </a:t>
            </a:r>
          </a:p>
          <a:p>
            <a:pPr algn="ctr">
              <a:lnSpc>
                <a:spcPts val="1500"/>
              </a:lnSpc>
            </a:pPr>
            <a:r>
              <a:rPr lang="en-GB" sz="1600" dirty="0"/>
              <a:t>parameters</a:t>
            </a:r>
            <a:endParaRPr lang="en-US" sz="1600" dirty="0"/>
          </a:p>
        </p:txBody>
      </p:sp>
      <p:sp>
        <p:nvSpPr>
          <p:cNvPr id="12" name="Arrow: Striped Right 11"/>
          <p:cNvSpPr/>
          <p:nvPr/>
        </p:nvSpPr>
        <p:spPr>
          <a:xfrm>
            <a:off x="2912416" y="4682069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688119" y="4598743"/>
            <a:ext cx="2079649" cy="717363"/>
            <a:chOff x="2117506" y="1328622"/>
            <a:chExt cx="1743860" cy="901665"/>
          </a:xfrm>
        </p:grpSpPr>
        <p:sp>
          <p:nvSpPr>
            <p:cNvPr id="14" name="Callout: Right Arrow 13"/>
            <p:cNvSpPr/>
            <p:nvPr/>
          </p:nvSpPr>
          <p:spPr>
            <a:xfrm rot="5400000">
              <a:off x="2513611" y="1001578"/>
              <a:ext cx="901665" cy="1555753"/>
            </a:xfrm>
            <a:prstGeom prst="rightArrowCallout">
              <a:avLst>
                <a:gd name="adj1" fmla="val 16776"/>
                <a:gd name="adj2" fmla="val 21916"/>
                <a:gd name="adj3" fmla="val 20515"/>
                <a:gd name="adj4" fmla="val 67915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7506" y="1343300"/>
              <a:ext cx="1743860" cy="39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posterior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48997" y="4605164"/>
            <a:ext cx="1885749" cy="1585255"/>
            <a:chOff x="3985299" y="960185"/>
            <a:chExt cx="1885749" cy="1585255"/>
          </a:xfrm>
        </p:grpSpPr>
        <p:sp>
          <p:nvSpPr>
            <p:cNvPr id="20" name="TextBox 19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25" name="Arrow: Striped Right 24"/>
          <p:cNvSpPr/>
          <p:nvPr/>
        </p:nvSpPr>
        <p:spPr>
          <a:xfrm>
            <a:off x="7403898" y="4682068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753658" y="5402719"/>
            <a:ext cx="1927161" cy="854554"/>
            <a:chOff x="10017812" y="1437879"/>
            <a:chExt cx="1708854" cy="790492"/>
          </a:xfrm>
        </p:grpSpPr>
        <p:sp>
          <p:nvSpPr>
            <p:cNvPr id="30" name="TextBox 29"/>
            <p:cNvSpPr txBox="1"/>
            <p:nvPr/>
          </p:nvSpPr>
          <p:spPr>
            <a:xfrm>
              <a:off x="10017812" y="1437879"/>
              <a:ext cx="1655641" cy="44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Estimated supine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configuration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29" name="Arrow: Right 28"/>
            <p:cNvSpPr/>
            <p:nvPr/>
          </p:nvSpPr>
          <p:spPr>
            <a:xfrm rot="5400000">
              <a:off x="11353807" y="200267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605747" y="5387188"/>
            <a:ext cx="1867150" cy="1575730"/>
            <a:chOff x="339004" y="960075"/>
            <a:chExt cx="1726092" cy="1068638"/>
          </a:xfrm>
        </p:grpSpPr>
        <p:sp>
          <p:nvSpPr>
            <p:cNvPr id="76" name="TextBox 75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78" name="Arrow: Striped Right 77"/>
          <p:cNvSpPr/>
          <p:nvPr/>
        </p:nvSpPr>
        <p:spPr>
          <a:xfrm rot="10800000">
            <a:off x="7358618" y="6575734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Arrow: Striped Right 78"/>
          <p:cNvSpPr/>
          <p:nvPr/>
        </p:nvSpPr>
        <p:spPr>
          <a:xfrm rot="186656">
            <a:off x="3659439" y="6583101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4166719" y="6478319"/>
            <a:ext cx="2971843" cy="1279266"/>
            <a:chOff x="5471357" y="9127691"/>
            <a:chExt cx="2971843" cy="1279266"/>
          </a:xfrm>
        </p:grpSpPr>
        <p:sp>
          <p:nvSpPr>
            <p:cNvPr id="104" name="Rectangle 103"/>
            <p:cNvSpPr/>
            <p:nvPr/>
          </p:nvSpPr>
          <p:spPr>
            <a:xfrm>
              <a:off x="5471357" y="9127691"/>
              <a:ext cx="2971843" cy="10971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40022" y="9206628"/>
              <a:ext cx="2834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node </a:t>
              </a:r>
              <a:r>
                <a:rPr lang="en-GB"/>
                <a:t>to surface distance </a:t>
              </a:r>
              <a:r>
                <a:rPr lang="en-GB" dirty="0"/>
                <a:t>for the actives nodes (only surface nodes)</a:t>
              </a:r>
            </a:p>
            <a:p>
              <a:endParaRPr lang="en-US" dirty="0"/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59" y="5885799"/>
            <a:ext cx="1867150" cy="1129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5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591B577-AAF9-4664-ABCB-726FF3C125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101489"/>
              </p:ext>
            </p:extLst>
          </p:nvPr>
        </p:nvGraphicFramePr>
        <p:xfrm>
          <a:off x="3664540" y="12365348"/>
          <a:ext cx="4487228" cy="2583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493DB07-4D3E-4F0D-B6DF-202ACD2183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1879971"/>
              </p:ext>
            </p:extLst>
          </p:nvPr>
        </p:nvGraphicFramePr>
        <p:xfrm>
          <a:off x="8151768" y="12365349"/>
          <a:ext cx="4522946" cy="25831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D4E4A8A5-E91F-4A1D-8453-9E77BDA6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1242414"/>
              </p:ext>
            </p:extLst>
          </p:nvPr>
        </p:nvGraphicFramePr>
        <p:xfrm>
          <a:off x="3665220" y="4618691"/>
          <a:ext cx="4533900" cy="2302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84EF85B6-9135-4F23-A7CB-8DA2F6BD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8488697"/>
              </p:ext>
            </p:extLst>
          </p:nvPr>
        </p:nvGraphicFramePr>
        <p:xfrm>
          <a:off x="8203642" y="4620986"/>
          <a:ext cx="4636058" cy="2315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1AFD891-0879-4D34-AEAE-26808A899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707504"/>
              </p:ext>
            </p:extLst>
          </p:nvPr>
        </p:nvGraphicFramePr>
        <p:xfrm>
          <a:off x="3664540" y="6921624"/>
          <a:ext cx="4526960" cy="2231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890AB92D-CCE5-49CD-8084-AC588FE9B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1021125"/>
              </p:ext>
            </p:extLst>
          </p:nvPr>
        </p:nvGraphicFramePr>
        <p:xfrm>
          <a:off x="8191500" y="6921624"/>
          <a:ext cx="4648200" cy="2217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C2AE844-6405-4A5A-8AD0-E16BFD093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800911"/>
              </p:ext>
            </p:extLst>
          </p:nvPr>
        </p:nvGraphicFramePr>
        <p:xfrm>
          <a:off x="3665220" y="9150476"/>
          <a:ext cx="4533900" cy="2279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F3BD0A6-D3DF-4C5E-818E-3A5B00BDE4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3370141"/>
              </p:ext>
            </p:extLst>
          </p:nvPr>
        </p:nvGraphicFramePr>
        <p:xfrm>
          <a:off x="8191500" y="9150476"/>
          <a:ext cx="4648200" cy="22892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0144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12224</TotalTime>
  <Words>345</Words>
  <Application>Microsoft Office PowerPoint</Application>
  <PresentationFormat>Custom</PresentationFormat>
  <Paragraphs>101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User</dc:creator>
  <cp:lastModifiedBy>Mira, Anna (GE Healthcare)</cp:lastModifiedBy>
  <cp:revision>68</cp:revision>
  <dcterms:created xsi:type="dcterms:W3CDTF">2017-05-23T10:14:42Z</dcterms:created>
  <dcterms:modified xsi:type="dcterms:W3CDTF">2018-03-15T14:57:31Z</dcterms:modified>
</cp:coreProperties>
</file>